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entation.xml" ContentType="application/vnd.openxmlformats-officedocument.presentationml.presentation.main+xml"/>
  <Override PartName="/ppt/slideLayouts/slideLayout4.xml" ContentType="application/vnd.openxmlformats-officedocument.presentationml.slideLayout+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Layouts/slideLayout9.xml" ContentType="application/vnd.openxmlformats-officedocument.presentationml.slideLayout+xml"/>
  <Override PartName="/ppt/slideLayouts/slideLayout8.xml" ContentType="application/vnd.openxmlformats-officedocument.presentationml.slideLayout+xml"/>
  <Override PartName="/ppt/slideLayouts/slideLayout7.xml" ContentType="application/vnd.openxmlformats-officedocument.presentationml.slideLayout+xml"/>
  <Override PartName="/ppt/slideLayouts/slideLayout6.xml" ContentType="application/vnd.openxmlformats-officedocument.presentationml.slideLayout+xml"/>
  <Override PartName="/ppt/slideLayouts/slideLayout5.xml" ContentType="application/vnd.openxmlformats-officedocument.presentationml.slideLayout+xml"/>
  <Override PartName="/ppt/slideLayouts/slideLayout3.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1.xml" ContentType="application/vnd.openxmlformats-officedocument.them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docProps/core.xml" ContentType="application/vnd.openxmlformats-package.core-properties+xml"/>
  <Override PartName="/docProps/app.xml" ContentType="application/vnd.openxmlformats-officedocument.extended-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4"/>
  </p:notesMasterIdLst>
  <p:sldIdLst>
    <p:sldId id="256" r:id="rId2"/>
    <p:sldId id="276" r:id="rId3"/>
    <p:sldId id="266" r:id="rId4"/>
    <p:sldId id="267" r:id="rId5"/>
    <p:sldId id="277" r:id="rId6"/>
    <p:sldId id="270" r:id="rId7"/>
    <p:sldId id="268" r:id="rId8"/>
    <p:sldId id="269" r:id="rId9"/>
    <p:sldId id="278" r:id="rId10"/>
    <p:sldId id="263" r:id="rId11"/>
    <p:sldId id="283" r:id="rId12"/>
    <p:sldId id="271" r:id="rId13"/>
    <p:sldId id="279" r:id="rId14"/>
    <p:sldId id="272" r:id="rId15"/>
    <p:sldId id="280" r:id="rId16"/>
    <p:sldId id="264" r:id="rId17"/>
    <p:sldId id="265" r:id="rId18"/>
    <p:sldId id="273" r:id="rId19"/>
    <p:sldId id="274" r:id="rId20"/>
    <p:sldId id="281" r:id="rId21"/>
    <p:sldId id="282" r:id="rId22"/>
    <p:sldId id="284" r:id="rId23"/>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707"/>
    <p:restoredTop sz="94648"/>
  </p:normalViewPr>
  <p:slideViewPr>
    <p:cSldViewPr snapToGrid="0" snapToObjects="1">
      <p:cViewPr>
        <p:scale>
          <a:sx n="20" d="100"/>
          <a:sy n="20" d="100"/>
        </p:scale>
        <p:origin x="4320" y="20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customXml" Target="../customXml/item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customXml" Target="../customXml/item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 Id="rId30" Type="http://schemas.openxmlformats.org/officeDocument/2006/relationships/customXml" Target="../customXml/item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F50A0ED-2B32-8243-A3F1-B728C44A1054}" type="datetimeFigureOut">
              <a:rPr kumimoji="1" lang="zh-TW" altLang="en-US" smtClean="0"/>
              <a:t>2023/6/21</a:t>
            </a:fld>
            <a:endParaRPr kumimoji="1"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TW" altLang="en-US"/>
              <a:t>按一下以編輯母片文字樣式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61006FD-C1FB-C74E-A68B-1A0222EEC9DD}" type="slidenum">
              <a:rPr kumimoji="1" lang="zh-TW" altLang="en-US" smtClean="0"/>
              <a:t>‹#›</a:t>
            </a:fld>
            <a:endParaRPr kumimoji="1" lang="zh-TW" altLang="en-US"/>
          </a:p>
        </p:txBody>
      </p:sp>
    </p:spTree>
    <p:extLst>
      <p:ext uri="{BB962C8B-B14F-4D97-AF65-F5344CB8AC3E}">
        <p14:creationId xmlns:p14="http://schemas.microsoft.com/office/powerpoint/2010/main" val="22487303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D395083-81C2-7806-C4E1-1921C7D2B289}"/>
              </a:ext>
            </a:extLst>
          </p:cNvPr>
          <p:cNvSpPr>
            <a:spLocks noGrp="1"/>
          </p:cNvSpPr>
          <p:nvPr>
            <p:ph type="ctrTitle"/>
          </p:nvPr>
        </p:nvSpPr>
        <p:spPr>
          <a:xfrm>
            <a:off x="1524000" y="1122363"/>
            <a:ext cx="9144000" cy="2387600"/>
          </a:xfrm>
        </p:spPr>
        <p:txBody>
          <a:bodyPr anchor="b"/>
          <a:lstStyle>
            <a:lvl1pPr algn="ctr">
              <a:defRPr sz="6000"/>
            </a:lvl1pPr>
          </a:lstStyle>
          <a:p>
            <a:r>
              <a:rPr kumimoji="1" lang="zh-TW" altLang="en-US"/>
              <a:t>按一下以編輯母片標題樣式</a:t>
            </a:r>
          </a:p>
        </p:txBody>
      </p:sp>
      <p:sp>
        <p:nvSpPr>
          <p:cNvPr id="3" name="副標題 2">
            <a:extLst>
              <a:ext uri="{FF2B5EF4-FFF2-40B4-BE49-F238E27FC236}">
                <a16:creationId xmlns:a16="http://schemas.microsoft.com/office/drawing/2014/main" id="{A0A9643B-6ADD-1906-DEC9-DF738B9AAB6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TW" altLang="en-US"/>
              <a:t>按一下以編輯母片子標題樣式</a:t>
            </a:r>
          </a:p>
        </p:txBody>
      </p:sp>
      <p:sp>
        <p:nvSpPr>
          <p:cNvPr id="4" name="日期版面配置區 3">
            <a:extLst>
              <a:ext uri="{FF2B5EF4-FFF2-40B4-BE49-F238E27FC236}">
                <a16:creationId xmlns:a16="http://schemas.microsoft.com/office/drawing/2014/main" id="{B597465C-B6EE-F0F7-F32C-6BB6A1DD0B59}"/>
              </a:ext>
            </a:extLst>
          </p:cNvPr>
          <p:cNvSpPr>
            <a:spLocks noGrp="1"/>
          </p:cNvSpPr>
          <p:nvPr>
            <p:ph type="dt" sz="half" idx="10"/>
          </p:nvPr>
        </p:nvSpPr>
        <p:spPr/>
        <p:txBody>
          <a:bodyPr/>
          <a:lstStyle/>
          <a:p>
            <a:fld id="{B45CD391-9D07-8543-A482-56C7F9D9CDA6}" type="datetime1">
              <a:rPr kumimoji="1" lang="zh-TW" altLang="en-US" smtClean="0"/>
              <a:t>2023/6/21</a:t>
            </a:fld>
            <a:endParaRPr kumimoji="1" lang="zh-TW" altLang="en-US"/>
          </a:p>
        </p:txBody>
      </p:sp>
      <p:sp>
        <p:nvSpPr>
          <p:cNvPr id="5" name="頁尾版面配置區 4">
            <a:extLst>
              <a:ext uri="{FF2B5EF4-FFF2-40B4-BE49-F238E27FC236}">
                <a16:creationId xmlns:a16="http://schemas.microsoft.com/office/drawing/2014/main" id="{1531B101-8C28-765C-3F39-4EB1CF87C178}"/>
              </a:ext>
            </a:extLst>
          </p:cNvPr>
          <p:cNvSpPr>
            <a:spLocks noGrp="1"/>
          </p:cNvSpPr>
          <p:nvPr>
            <p:ph type="ftr" sz="quarter" idx="11"/>
          </p:nvPr>
        </p:nvSpPr>
        <p:spPr/>
        <p:txBody>
          <a:bodyPr/>
          <a:lstStyle/>
          <a:p>
            <a:endParaRPr kumimoji="1" lang="zh-TW" altLang="en-US"/>
          </a:p>
        </p:txBody>
      </p:sp>
      <p:sp>
        <p:nvSpPr>
          <p:cNvPr id="6" name="投影片編號版面配置區 5">
            <a:extLst>
              <a:ext uri="{FF2B5EF4-FFF2-40B4-BE49-F238E27FC236}">
                <a16:creationId xmlns:a16="http://schemas.microsoft.com/office/drawing/2014/main" id="{009FD81B-AAC7-C35D-6C4E-01BF3587BC9D}"/>
              </a:ext>
            </a:extLst>
          </p:cNvPr>
          <p:cNvSpPr>
            <a:spLocks noGrp="1"/>
          </p:cNvSpPr>
          <p:nvPr>
            <p:ph type="sldNum" sz="quarter" idx="12"/>
          </p:nvPr>
        </p:nvSpPr>
        <p:spPr/>
        <p:txBody>
          <a:bodyPr/>
          <a:lstStyle/>
          <a:p>
            <a:fld id="{A765C936-0AB1-DC44-825D-7DF420A117FC}" type="slidenum">
              <a:rPr kumimoji="1" lang="zh-TW" altLang="en-US" smtClean="0"/>
              <a:t>‹#›</a:t>
            </a:fld>
            <a:endParaRPr kumimoji="1" lang="zh-TW" altLang="en-US"/>
          </a:p>
        </p:txBody>
      </p:sp>
    </p:spTree>
    <p:extLst>
      <p:ext uri="{BB962C8B-B14F-4D97-AF65-F5344CB8AC3E}">
        <p14:creationId xmlns:p14="http://schemas.microsoft.com/office/powerpoint/2010/main" val="9328583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BF0D5E5-0B1F-B9C5-7954-E64FA5CB0CC7}"/>
              </a:ext>
            </a:extLst>
          </p:cNvPr>
          <p:cNvSpPr>
            <a:spLocks noGrp="1"/>
          </p:cNvSpPr>
          <p:nvPr>
            <p:ph type="title"/>
          </p:nvPr>
        </p:nvSpPr>
        <p:spPr/>
        <p:txBody>
          <a:bodyPr/>
          <a:lstStyle/>
          <a:p>
            <a:r>
              <a:rPr kumimoji="1" lang="zh-TW" altLang="en-US"/>
              <a:t>按一下以編輯母片標題樣式</a:t>
            </a:r>
          </a:p>
        </p:txBody>
      </p:sp>
      <p:sp>
        <p:nvSpPr>
          <p:cNvPr id="3" name="直排文字版面配置區 2">
            <a:extLst>
              <a:ext uri="{FF2B5EF4-FFF2-40B4-BE49-F238E27FC236}">
                <a16:creationId xmlns:a16="http://schemas.microsoft.com/office/drawing/2014/main" id="{8947F155-CCBF-7B2C-930D-FCDA46ED1006}"/>
              </a:ext>
            </a:extLst>
          </p:cNvPr>
          <p:cNvSpPr>
            <a:spLocks noGrp="1"/>
          </p:cNvSpPr>
          <p:nvPr>
            <p:ph type="body" orient="vert" idx="1"/>
          </p:nvPr>
        </p:nvSpPr>
        <p:spPr/>
        <p:txBody>
          <a:bodyPr vert="eaVert"/>
          <a:lstStyle/>
          <a:p>
            <a:pPr lvl="0"/>
            <a:r>
              <a:rPr kumimoji="1" lang="zh-TW" altLang="en-US"/>
              <a:t>按一下以編輯母片文字樣式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4" name="日期版面配置區 3">
            <a:extLst>
              <a:ext uri="{FF2B5EF4-FFF2-40B4-BE49-F238E27FC236}">
                <a16:creationId xmlns:a16="http://schemas.microsoft.com/office/drawing/2014/main" id="{1390C302-3F17-3897-3027-CC13D017E93B}"/>
              </a:ext>
            </a:extLst>
          </p:cNvPr>
          <p:cNvSpPr>
            <a:spLocks noGrp="1"/>
          </p:cNvSpPr>
          <p:nvPr>
            <p:ph type="dt" sz="half" idx="10"/>
          </p:nvPr>
        </p:nvSpPr>
        <p:spPr/>
        <p:txBody>
          <a:bodyPr/>
          <a:lstStyle/>
          <a:p>
            <a:fld id="{BA82F6A6-AA97-9D48-8C4C-7F08CF8B374A}" type="datetime1">
              <a:rPr kumimoji="1" lang="zh-TW" altLang="en-US" smtClean="0"/>
              <a:t>2023/6/21</a:t>
            </a:fld>
            <a:endParaRPr kumimoji="1" lang="zh-TW" altLang="en-US"/>
          </a:p>
        </p:txBody>
      </p:sp>
      <p:sp>
        <p:nvSpPr>
          <p:cNvPr id="5" name="頁尾版面配置區 4">
            <a:extLst>
              <a:ext uri="{FF2B5EF4-FFF2-40B4-BE49-F238E27FC236}">
                <a16:creationId xmlns:a16="http://schemas.microsoft.com/office/drawing/2014/main" id="{177B4D2D-FAC7-9E2E-CC47-C0EE754B9794}"/>
              </a:ext>
            </a:extLst>
          </p:cNvPr>
          <p:cNvSpPr>
            <a:spLocks noGrp="1"/>
          </p:cNvSpPr>
          <p:nvPr>
            <p:ph type="ftr" sz="quarter" idx="11"/>
          </p:nvPr>
        </p:nvSpPr>
        <p:spPr/>
        <p:txBody>
          <a:bodyPr/>
          <a:lstStyle/>
          <a:p>
            <a:endParaRPr kumimoji="1" lang="zh-TW" altLang="en-US"/>
          </a:p>
        </p:txBody>
      </p:sp>
      <p:sp>
        <p:nvSpPr>
          <p:cNvPr id="6" name="投影片編號版面配置區 5">
            <a:extLst>
              <a:ext uri="{FF2B5EF4-FFF2-40B4-BE49-F238E27FC236}">
                <a16:creationId xmlns:a16="http://schemas.microsoft.com/office/drawing/2014/main" id="{22F068A4-A4A7-DBCD-955D-6A27045F9C8A}"/>
              </a:ext>
            </a:extLst>
          </p:cNvPr>
          <p:cNvSpPr>
            <a:spLocks noGrp="1"/>
          </p:cNvSpPr>
          <p:nvPr>
            <p:ph type="sldNum" sz="quarter" idx="12"/>
          </p:nvPr>
        </p:nvSpPr>
        <p:spPr/>
        <p:txBody>
          <a:bodyPr/>
          <a:lstStyle/>
          <a:p>
            <a:fld id="{A765C936-0AB1-DC44-825D-7DF420A117FC}" type="slidenum">
              <a:rPr kumimoji="1" lang="zh-TW" altLang="en-US" smtClean="0"/>
              <a:t>‹#›</a:t>
            </a:fld>
            <a:endParaRPr kumimoji="1" lang="zh-TW" altLang="en-US"/>
          </a:p>
        </p:txBody>
      </p:sp>
    </p:spTree>
    <p:extLst>
      <p:ext uri="{BB962C8B-B14F-4D97-AF65-F5344CB8AC3E}">
        <p14:creationId xmlns:p14="http://schemas.microsoft.com/office/powerpoint/2010/main" val="27134394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D0592329-78B6-855F-D3AA-66ECE821D9A2}"/>
              </a:ext>
            </a:extLst>
          </p:cNvPr>
          <p:cNvSpPr>
            <a:spLocks noGrp="1"/>
          </p:cNvSpPr>
          <p:nvPr>
            <p:ph type="title" orient="vert"/>
          </p:nvPr>
        </p:nvSpPr>
        <p:spPr>
          <a:xfrm>
            <a:off x="8724900" y="365125"/>
            <a:ext cx="2628900" cy="5811838"/>
          </a:xfrm>
        </p:spPr>
        <p:txBody>
          <a:bodyPr vert="eaVert"/>
          <a:lstStyle/>
          <a:p>
            <a:r>
              <a:rPr kumimoji="1" lang="zh-TW" altLang="en-US"/>
              <a:t>按一下以編輯母片標題樣式</a:t>
            </a:r>
          </a:p>
        </p:txBody>
      </p:sp>
      <p:sp>
        <p:nvSpPr>
          <p:cNvPr id="3" name="直排文字版面配置區 2">
            <a:extLst>
              <a:ext uri="{FF2B5EF4-FFF2-40B4-BE49-F238E27FC236}">
                <a16:creationId xmlns:a16="http://schemas.microsoft.com/office/drawing/2014/main" id="{DC3112B0-F441-8C6C-E5E3-EFBD4730C62F}"/>
              </a:ext>
            </a:extLst>
          </p:cNvPr>
          <p:cNvSpPr>
            <a:spLocks noGrp="1"/>
          </p:cNvSpPr>
          <p:nvPr>
            <p:ph type="body" orient="vert" idx="1"/>
          </p:nvPr>
        </p:nvSpPr>
        <p:spPr>
          <a:xfrm>
            <a:off x="838200" y="365125"/>
            <a:ext cx="7734300" cy="5811838"/>
          </a:xfrm>
        </p:spPr>
        <p:txBody>
          <a:bodyPr vert="eaVert"/>
          <a:lstStyle/>
          <a:p>
            <a:pPr lvl="0"/>
            <a:r>
              <a:rPr kumimoji="1" lang="zh-TW" altLang="en-US"/>
              <a:t>按一下以編輯母片文字樣式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4" name="日期版面配置區 3">
            <a:extLst>
              <a:ext uri="{FF2B5EF4-FFF2-40B4-BE49-F238E27FC236}">
                <a16:creationId xmlns:a16="http://schemas.microsoft.com/office/drawing/2014/main" id="{23C8D39F-D4AE-A515-C6F0-53D26B89F6DE}"/>
              </a:ext>
            </a:extLst>
          </p:cNvPr>
          <p:cNvSpPr>
            <a:spLocks noGrp="1"/>
          </p:cNvSpPr>
          <p:nvPr>
            <p:ph type="dt" sz="half" idx="10"/>
          </p:nvPr>
        </p:nvSpPr>
        <p:spPr/>
        <p:txBody>
          <a:bodyPr/>
          <a:lstStyle/>
          <a:p>
            <a:fld id="{C764D812-225A-2246-9858-018AD2D84A8A}" type="datetime1">
              <a:rPr kumimoji="1" lang="zh-TW" altLang="en-US" smtClean="0"/>
              <a:t>2023/6/21</a:t>
            </a:fld>
            <a:endParaRPr kumimoji="1" lang="zh-TW" altLang="en-US"/>
          </a:p>
        </p:txBody>
      </p:sp>
      <p:sp>
        <p:nvSpPr>
          <p:cNvPr id="5" name="頁尾版面配置區 4">
            <a:extLst>
              <a:ext uri="{FF2B5EF4-FFF2-40B4-BE49-F238E27FC236}">
                <a16:creationId xmlns:a16="http://schemas.microsoft.com/office/drawing/2014/main" id="{DBE6AA55-F847-59A2-8573-38FF980848E9}"/>
              </a:ext>
            </a:extLst>
          </p:cNvPr>
          <p:cNvSpPr>
            <a:spLocks noGrp="1"/>
          </p:cNvSpPr>
          <p:nvPr>
            <p:ph type="ftr" sz="quarter" idx="11"/>
          </p:nvPr>
        </p:nvSpPr>
        <p:spPr/>
        <p:txBody>
          <a:bodyPr/>
          <a:lstStyle/>
          <a:p>
            <a:endParaRPr kumimoji="1" lang="zh-TW" altLang="en-US"/>
          </a:p>
        </p:txBody>
      </p:sp>
      <p:sp>
        <p:nvSpPr>
          <p:cNvPr id="6" name="投影片編號版面配置區 5">
            <a:extLst>
              <a:ext uri="{FF2B5EF4-FFF2-40B4-BE49-F238E27FC236}">
                <a16:creationId xmlns:a16="http://schemas.microsoft.com/office/drawing/2014/main" id="{FFE617F1-4987-D9D9-20EF-DA4866A9D728}"/>
              </a:ext>
            </a:extLst>
          </p:cNvPr>
          <p:cNvSpPr>
            <a:spLocks noGrp="1"/>
          </p:cNvSpPr>
          <p:nvPr>
            <p:ph type="sldNum" sz="quarter" idx="12"/>
          </p:nvPr>
        </p:nvSpPr>
        <p:spPr/>
        <p:txBody>
          <a:bodyPr/>
          <a:lstStyle/>
          <a:p>
            <a:fld id="{A765C936-0AB1-DC44-825D-7DF420A117FC}" type="slidenum">
              <a:rPr kumimoji="1" lang="zh-TW" altLang="en-US" smtClean="0"/>
              <a:t>‹#›</a:t>
            </a:fld>
            <a:endParaRPr kumimoji="1" lang="zh-TW" altLang="en-US"/>
          </a:p>
        </p:txBody>
      </p:sp>
    </p:spTree>
    <p:extLst>
      <p:ext uri="{BB962C8B-B14F-4D97-AF65-F5344CB8AC3E}">
        <p14:creationId xmlns:p14="http://schemas.microsoft.com/office/powerpoint/2010/main" val="24243116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BE55DD7-8CD0-74A3-6C73-4403CA7F55B4}"/>
              </a:ext>
            </a:extLst>
          </p:cNvPr>
          <p:cNvSpPr>
            <a:spLocks noGrp="1"/>
          </p:cNvSpPr>
          <p:nvPr>
            <p:ph type="title"/>
          </p:nvPr>
        </p:nvSpPr>
        <p:spPr/>
        <p:txBody>
          <a:bodyPr/>
          <a:lstStyle/>
          <a:p>
            <a:r>
              <a:rPr kumimoji="1" lang="zh-TW" altLang="en-US"/>
              <a:t>按一下以編輯母片標題樣式</a:t>
            </a:r>
          </a:p>
        </p:txBody>
      </p:sp>
      <p:sp>
        <p:nvSpPr>
          <p:cNvPr id="3" name="內容版面配置區 2">
            <a:extLst>
              <a:ext uri="{FF2B5EF4-FFF2-40B4-BE49-F238E27FC236}">
                <a16:creationId xmlns:a16="http://schemas.microsoft.com/office/drawing/2014/main" id="{C7A60181-778E-3E24-AF56-EB9CEFB717D2}"/>
              </a:ext>
            </a:extLst>
          </p:cNvPr>
          <p:cNvSpPr>
            <a:spLocks noGrp="1"/>
          </p:cNvSpPr>
          <p:nvPr>
            <p:ph idx="1"/>
          </p:nvPr>
        </p:nvSpPr>
        <p:spPr/>
        <p:txBody>
          <a:bodyPr/>
          <a:lstStyle/>
          <a:p>
            <a:pPr lvl="0"/>
            <a:r>
              <a:rPr kumimoji="1" lang="zh-TW" altLang="en-US"/>
              <a:t>按一下以編輯母片文字樣式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4" name="日期版面配置區 3">
            <a:extLst>
              <a:ext uri="{FF2B5EF4-FFF2-40B4-BE49-F238E27FC236}">
                <a16:creationId xmlns:a16="http://schemas.microsoft.com/office/drawing/2014/main" id="{EB40596B-DECF-830F-58B7-27FF77AA4BC6}"/>
              </a:ext>
            </a:extLst>
          </p:cNvPr>
          <p:cNvSpPr>
            <a:spLocks noGrp="1"/>
          </p:cNvSpPr>
          <p:nvPr>
            <p:ph type="dt" sz="half" idx="10"/>
          </p:nvPr>
        </p:nvSpPr>
        <p:spPr/>
        <p:txBody>
          <a:bodyPr/>
          <a:lstStyle/>
          <a:p>
            <a:fld id="{C444F298-4443-AA40-9107-2B5585BA9C93}" type="datetime1">
              <a:rPr kumimoji="1" lang="zh-TW" altLang="en-US" smtClean="0"/>
              <a:t>2023/6/21</a:t>
            </a:fld>
            <a:endParaRPr kumimoji="1" lang="zh-TW" altLang="en-US"/>
          </a:p>
        </p:txBody>
      </p:sp>
      <p:sp>
        <p:nvSpPr>
          <p:cNvPr id="5" name="頁尾版面配置區 4">
            <a:extLst>
              <a:ext uri="{FF2B5EF4-FFF2-40B4-BE49-F238E27FC236}">
                <a16:creationId xmlns:a16="http://schemas.microsoft.com/office/drawing/2014/main" id="{032A1F86-50A6-D588-E0BB-693F92DED691}"/>
              </a:ext>
            </a:extLst>
          </p:cNvPr>
          <p:cNvSpPr>
            <a:spLocks noGrp="1"/>
          </p:cNvSpPr>
          <p:nvPr>
            <p:ph type="ftr" sz="quarter" idx="11"/>
          </p:nvPr>
        </p:nvSpPr>
        <p:spPr/>
        <p:txBody>
          <a:bodyPr/>
          <a:lstStyle/>
          <a:p>
            <a:endParaRPr kumimoji="1" lang="zh-TW" altLang="en-US"/>
          </a:p>
        </p:txBody>
      </p:sp>
      <p:sp>
        <p:nvSpPr>
          <p:cNvPr id="6" name="投影片編號版面配置區 5">
            <a:extLst>
              <a:ext uri="{FF2B5EF4-FFF2-40B4-BE49-F238E27FC236}">
                <a16:creationId xmlns:a16="http://schemas.microsoft.com/office/drawing/2014/main" id="{194E707B-6EEE-2F76-5168-3FDA3029039B}"/>
              </a:ext>
            </a:extLst>
          </p:cNvPr>
          <p:cNvSpPr>
            <a:spLocks noGrp="1"/>
          </p:cNvSpPr>
          <p:nvPr>
            <p:ph type="sldNum" sz="quarter" idx="12"/>
          </p:nvPr>
        </p:nvSpPr>
        <p:spPr/>
        <p:txBody>
          <a:bodyPr/>
          <a:lstStyle/>
          <a:p>
            <a:fld id="{A765C936-0AB1-DC44-825D-7DF420A117FC}" type="slidenum">
              <a:rPr kumimoji="1" lang="zh-TW" altLang="en-US" smtClean="0"/>
              <a:t>‹#›</a:t>
            </a:fld>
            <a:endParaRPr kumimoji="1" lang="zh-TW" altLang="en-US"/>
          </a:p>
        </p:txBody>
      </p:sp>
    </p:spTree>
    <p:extLst>
      <p:ext uri="{BB962C8B-B14F-4D97-AF65-F5344CB8AC3E}">
        <p14:creationId xmlns:p14="http://schemas.microsoft.com/office/powerpoint/2010/main" val="37464466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01F6428-E52A-D6FE-281C-78DC4AA2A9C5}"/>
              </a:ext>
            </a:extLst>
          </p:cNvPr>
          <p:cNvSpPr>
            <a:spLocks noGrp="1"/>
          </p:cNvSpPr>
          <p:nvPr>
            <p:ph type="title"/>
          </p:nvPr>
        </p:nvSpPr>
        <p:spPr>
          <a:xfrm>
            <a:off x="831850" y="1709738"/>
            <a:ext cx="10515600" cy="2852737"/>
          </a:xfrm>
        </p:spPr>
        <p:txBody>
          <a:bodyPr anchor="b"/>
          <a:lstStyle>
            <a:lvl1pPr>
              <a:defRPr sz="6000"/>
            </a:lvl1pPr>
          </a:lstStyle>
          <a:p>
            <a:r>
              <a:rPr kumimoji="1" lang="zh-TW" altLang="en-US"/>
              <a:t>按一下以編輯母片標題樣式</a:t>
            </a:r>
          </a:p>
        </p:txBody>
      </p:sp>
      <p:sp>
        <p:nvSpPr>
          <p:cNvPr id="3" name="文字版面配置區 2">
            <a:extLst>
              <a:ext uri="{FF2B5EF4-FFF2-40B4-BE49-F238E27FC236}">
                <a16:creationId xmlns:a16="http://schemas.microsoft.com/office/drawing/2014/main" id="{0879EFBA-8F65-A1D4-2895-51B63B66060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TW" altLang="en-US"/>
              <a:t>按一下以編輯母片文字樣式</a:t>
            </a:r>
          </a:p>
        </p:txBody>
      </p:sp>
      <p:sp>
        <p:nvSpPr>
          <p:cNvPr id="4" name="日期版面配置區 3">
            <a:extLst>
              <a:ext uri="{FF2B5EF4-FFF2-40B4-BE49-F238E27FC236}">
                <a16:creationId xmlns:a16="http://schemas.microsoft.com/office/drawing/2014/main" id="{0959963C-CB03-47C5-FBCA-E2985600257B}"/>
              </a:ext>
            </a:extLst>
          </p:cNvPr>
          <p:cNvSpPr>
            <a:spLocks noGrp="1"/>
          </p:cNvSpPr>
          <p:nvPr>
            <p:ph type="dt" sz="half" idx="10"/>
          </p:nvPr>
        </p:nvSpPr>
        <p:spPr/>
        <p:txBody>
          <a:bodyPr/>
          <a:lstStyle/>
          <a:p>
            <a:fld id="{274BB3B2-59DC-4B48-A91C-7B3A5E5AAE52}" type="datetime1">
              <a:rPr kumimoji="1" lang="zh-TW" altLang="en-US" smtClean="0"/>
              <a:t>2023/6/21</a:t>
            </a:fld>
            <a:endParaRPr kumimoji="1" lang="zh-TW" altLang="en-US"/>
          </a:p>
        </p:txBody>
      </p:sp>
      <p:sp>
        <p:nvSpPr>
          <p:cNvPr id="5" name="頁尾版面配置區 4">
            <a:extLst>
              <a:ext uri="{FF2B5EF4-FFF2-40B4-BE49-F238E27FC236}">
                <a16:creationId xmlns:a16="http://schemas.microsoft.com/office/drawing/2014/main" id="{EEF09062-69AD-D6D3-7B96-2323D0480579}"/>
              </a:ext>
            </a:extLst>
          </p:cNvPr>
          <p:cNvSpPr>
            <a:spLocks noGrp="1"/>
          </p:cNvSpPr>
          <p:nvPr>
            <p:ph type="ftr" sz="quarter" idx="11"/>
          </p:nvPr>
        </p:nvSpPr>
        <p:spPr/>
        <p:txBody>
          <a:bodyPr/>
          <a:lstStyle/>
          <a:p>
            <a:endParaRPr kumimoji="1" lang="zh-TW" altLang="en-US"/>
          </a:p>
        </p:txBody>
      </p:sp>
      <p:sp>
        <p:nvSpPr>
          <p:cNvPr id="6" name="投影片編號版面配置區 5">
            <a:extLst>
              <a:ext uri="{FF2B5EF4-FFF2-40B4-BE49-F238E27FC236}">
                <a16:creationId xmlns:a16="http://schemas.microsoft.com/office/drawing/2014/main" id="{812AA583-FFAE-BE0E-E9B6-E3D17E216BFD}"/>
              </a:ext>
            </a:extLst>
          </p:cNvPr>
          <p:cNvSpPr>
            <a:spLocks noGrp="1"/>
          </p:cNvSpPr>
          <p:nvPr>
            <p:ph type="sldNum" sz="quarter" idx="12"/>
          </p:nvPr>
        </p:nvSpPr>
        <p:spPr/>
        <p:txBody>
          <a:bodyPr/>
          <a:lstStyle/>
          <a:p>
            <a:fld id="{A765C936-0AB1-DC44-825D-7DF420A117FC}" type="slidenum">
              <a:rPr kumimoji="1" lang="zh-TW" altLang="en-US" smtClean="0"/>
              <a:t>‹#›</a:t>
            </a:fld>
            <a:endParaRPr kumimoji="1" lang="zh-TW" altLang="en-US"/>
          </a:p>
        </p:txBody>
      </p:sp>
    </p:spTree>
    <p:extLst>
      <p:ext uri="{BB962C8B-B14F-4D97-AF65-F5344CB8AC3E}">
        <p14:creationId xmlns:p14="http://schemas.microsoft.com/office/powerpoint/2010/main" val="24361194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CC66505-7014-F203-09D8-20CAFC32B003}"/>
              </a:ext>
            </a:extLst>
          </p:cNvPr>
          <p:cNvSpPr>
            <a:spLocks noGrp="1"/>
          </p:cNvSpPr>
          <p:nvPr>
            <p:ph type="title"/>
          </p:nvPr>
        </p:nvSpPr>
        <p:spPr/>
        <p:txBody>
          <a:bodyPr/>
          <a:lstStyle/>
          <a:p>
            <a:r>
              <a:rPr kumimoji="1" lang="zh-TW" altLang="en-US"/>
              <a:t>按一下以編輯母片標題樣式</a:t>
            </a:r>
          </a:p>
        </p:txBody>
      </p:sp>
      <p:sp>
        <p:nvSpPr>
          <p:cNvPr id="3" name="內容版面配置區 2">
            <a:extLst>
              <a:ext uri="{FF2B5EF4-FFF2-40B4-BE49-F238E27FC236}">
                <a16:creationId xmlns:a16="http://schemas.microsoft.com/office/drawing/2014/main" id="{3600E937-F68F-AA64-49EA-3F5959BAE3C7}"/>
              </a:ext>
            </a:extLst>
          </p:cNvPr>
          <p:cNvSpPr>
            <a:spLocks noGrp="1"/>
          </p:cNvSpPr>
          <p:nvPr>
            <p:ph sz="half" idx="1"/>
          </p:nvPr>
        </p:nvSpPr>
        <p:spPr>
          <a:xfrm>
            <a:off x="838200" y="1825625"/>
            <a:ext cx="5181600" cy="4351338"/>
          </a:xfrm>
        </p:spPr>
        <p:txBody>
          <a:bodyPr/>
          <a:lstStyle/>
          <a:p>
            <a:pPr lvl="0"/>
            <a:r>
              <a:rPr kumimoji="1" lang="zh-TW" altLang="en-US"/>
              <a:t>按一下以編輯母片文字樣式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4" name="內容版面配置區 3">
            <a:extLst>
              <a:ext uri="{FF2B5EF4-FFF2-40B4-BE49-F238E27FC236}">
                <a16:creationId xmlns:a16="http://schemas.microsoft.com/office/drawing/2014/main" id="{EB54805A-49F0-45A7-9148-EC433B6BB310}"/>
              </a:ext>
            </a:extLst>
          </p:cNvPr>
          <p:cNvSpPr>
            <a:spLocks noGrp="1"/>
          </p:cNvSpPr>
          <p:nvPr>
            <p:ph sz="half" idx="2"/>
          </p:nvPr>
        </p:nvSpPr>
        <p:spPr>
          <a:xfrm>
            <a:off x="6172200" y="1825625"/>
            <a:ext cx="5181600" cy="4351338"/>
          </a:xfrm>
        </p:spPr>
        <p:txBody>
          <a:bodyPr/>
          <a:lstStyle/>
          <a:p>
            <a:pPr lvl="0"/>
            <a:r>
              <a:rPr kumimoji="1" lang="zh-TW" altLang="en-US"/>
              <a:t>按一下以編輯母片文字樣式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5" name="日期版面配置區 4">
            <a:extLst>
              <a:ext uri="{FF2B5EF4-FFF2-40B4-BE49-F238E27FC236}">
                <a16:creationId xmlns:a16="http://schemas.microsoft.com/office/drawing/2014/main" id="{175DBE39-9E52-DB92-DCFD-51714F6D8F00}"/>
              </a:ext>
            </a:extLst>
          </p:cNvPr>
          <p:cNvSpPr>
            <a:spLocks noGrp="1"/>
          </p:cNvSpPr>
          <p:nvPr>
            <p:ph type="dt" sz="half" idx="10"/>
          </p:nvPr>
        </p:nvSpPr>
        <p:spPr/>
        <p:txBody>
          <a:bodyPr/>
          <a:lstStyle/>
          <a:p>
            <a:fld id="{323F854F-1B04-A148-902B-A7238F9E3766}" type="datetime1">
              <a:rPr kumimoji="1" lang="zh-TW" altLang="en-US" smtClean="0"/>
              <a:t>2023/6/21</a:t>
            </a:fld>
            <a:endParaRPr kumimoji="1" lang="zh-TW" altLang="en-US"/>
          </a:p>
        </p:txBody>
      </p:sp>
      <p:sp>
        <p:nvSpPr>
          <p:cNvPr id="6" name="頁尾版面配置區 5">
            <a:extLst>
              <a:ext uri="{FF2B5EF4-FFF2-40B4-BE49-F238E27FC236}">
                <a16:creationId xmlns:a16="http://schemas.microsoft.com/office/drawing/2014/main" id="{51C8FBB0-8E76-B7F1-743C-8FF4479AB380}"/>
              </a:ext>
            </a:extLst>
          </p:cNvPr>
          <p:cNvSpPr>
            <a:spLocks noGrp="1"/>
          </p:cNvSpPr>
          <p:nvPr>
            <p:ph type="ftr" sz="quarter" idx="11"/>
          </p:nvPr>
        </p:nvSpPr>
        <p:spPr/>
        <p:txBody>
          <a:bodyPr/>
          <a:lstStyle/>
          <a:p>
            <a:endParaRPr kumimoji="1" lang="zh-TW" altLang="en-US"/>
          </a:p>
        </p:txBody>
      </p:sp>
      <p:sp>
        <p:nvSpPr>
          <p:cNvPr id="7" name="投影片編號版面配置區 6">
            <a:extLst>
              <a:ext uri="{FF2B5EF4-FFF2-40B4-BE49-F238E27FC236}">
                <a16:creationId xmlns:a16="http://schemas.microsoft.com/office/drawing/2014/main" id="{B783E7D6-2EFF-9B22-8FCB-597672361158}"/>
              </a:ext>
            </a:extLst>
          </p:cNvPr>
          <p:cNvSpPr>
            <a:spLocks noGrp="1"/>
          </p:cNvSpPr>
          <p:nvPr>
            <p:ph type="sldNum" sz="quarter" idx="12"/>
          </p:nvPr>
        </p:nvSpPr>
        <p:spPr/>
        <p:txBody>
          <a:bodyPr/>
          <a:lstStyle/>
          <a:p>
            <a:fld id="{A765C936-0AB1-DC44-825D-7DF420A117FC}" type="slidenum">
              <a:rPr kumimoji="1" lang="zh-TW" altLang="en-US" smtClean="0"/>
              <a:t>‹#›</a:t>
            </a:fld>
            <a:endParaRPr kumimoji="1" lang="zh-TW" altLang="en-US"/>
          </a:p>
        </p:txBody>
      </p:sp>
    </p:spTree>
    <p:extLst>
      <p:ext uri="{BB962C8B-B14F-4D97-AF65-F5344CB8AC3E}">
        <p14:creationId xmlns:p14="http://schemas.microsoft.com/office/powerpoint/2010/main" val="33127719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24F58B5-20EE-F7A5-4593-C472302F7143}"/>
              </a:ext>
            </a:extLst>
          </p:cNvPr>
          <p:cNvSpPr>
            <a:spLocks noGrp="1"/>
          </p:cNvSpPr>
          <p:nvPr>
            <p:ph type="title"/>
          </p:nvPr>
        </p:nvSpPr>
        <p:spPr>
          <a:xfrm>
            <a:off x="839788" y="365125"/>
            <a:ext cx="10515600" cy="1325563"/>
          </a:xfrm>
        </p:spPr>
        <p:txBody>
          <a:bodyPr/>
          <a:lstStyle/>
          <a:p>
            <a:r>
              <a:rPr kumimoji="1" lang="zh-TW" altLang="en-US"/>
              <a:t>按一下以編輯母片標題樣式</a:t>
            </a:r>
          </a:p>
        </p:txBody>
      </p:sp>
      <p:sp>
        <p:nvSpPr>
          <p:cNvPr id="3" name="文字版面配置區 2">
            <a:extLst>
              <a:ext uri="{FF2B5EF4-FFF2-40B4-BE49-F238E27FC236}">
                <a16:creationId xmlns:a16="http://schemas.microsoft.com/office/drawing/2014/main" id="{6DE9E206-37AD-BCB5-F83A-80C3139BBFE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TW" altLang="en-US"/>
              <a:t>按一下以編輯母片文字樣式</a:t>
            </a:r>
          </a:p>
        </p:txBody>
      </p:sp>
      <p:sp>
        <p:nvSpPr>
          <p:cNvPr id="4" name="內容版面配置區 3">
            <a:extLst>
              <a:ext uri="{FF2B5EF4-FFF2-40B4-BE49-F238E27FC236}">
                <a16:creationId xmlns:a16="http://schemas.microsoft.com/office/drawing/2014/main" id="{24BE9083-9A21-03DA-1771-C7DBAB927C5D}"/>
              </a:ext>
            </a:extLst>
          </p:cNvPr>
          <p:cNvSpPr>
            <a:spLocks noGrp="1"/>
          </p:cNvSpPr>
          <p:nvPr>
            <p:ph sz="half" idx="2"/>
          </p:nvPr>
        </p:nvSpPr>
        <p:spPr>
          <a:xfrm>
            <a:off x="839788" y="2505075"/>
            <a:ext cx="5157787" cy="3684588"/>
          </a:xfrm>
        </p:spPr>
        <p:txBody>
          <a:bodyPr/>
          <a:lstStyle/>
          <a:p>
            <a:pPr lvl="0"/>
            <a:r>
              <a:rPr kumimoji="1" lang="zh-TW" altLang="en-US"/>
              <a:t>按一下以編輯母片文字樣式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5" name="文字版面配置區 4">
            <a:extLst>
              <a:ext uri="{FF2B5EF4-FFF2-40B4-BE49-F238E27FC236}">
                <a16:creationId xmlns:a16="http://schemas.microsoft.com/office/drawing/2014/main" id="{DDB8E121-AFFE-A5CA-8B4E-8A876682841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TW" altLang="en-US"/>
              <a:t>按一下以編輯母片文字樣式</a:t>
            </a:r>
          </a:p>
        </p:txBody>
      </p:sp>
      <p:sp>
        <p:nvSpPr>
          <p:cNvPr id="6" name="內容版面配置區 5">
            <a:extLst>
              <a:ext uri="{FF2B5EF4-FFF2-40B4-BE49-F238E27FC236}">
                <a16:creationId xmlns:a16="http://schemas.microsoft.com/office/drawing/2014/main" id="{D3820F1D-94C8-8C39-28AC-59FCA3D45C53}"/>
              </a:ext>
            </a:extLst>
          </p:cNvPr>
          <p:cNvSpPr>
            <a:spLocks noGrp="1"/>
          </p:cNvSpPr>
          <p:nvPr>
            <p:ph sz="quarter" idx="4"/>
          </p:nvPr>
        </p:nvSpPr>
        <p:spPr>
          <a:xfrm>
            <a:off x="6172200" y="2505075"/>
            <a:ext cx="5183188" cy="3684588"/>
          </a:xfrm>
        </p:spPr>
        <p:txBody>
          <a:bodyPr/>
          <a:lstStyle/>
          <a:p>
            <a:pPr lvl="0"/>
            <a:r>
              <a:rPr kumimoji="1" lang="zh-TW" altLang="en-US"/>
              <a:t>按一下以編輯母片文字樣式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7" name="日期版面配置區 6">
            <a:extLst>
              <a:ext uri="{FF2B5EF4-FFF2-40B4-BE49-F238E27FC236}">
                <a16:creationId xmlns:a16="http://schemas.microsoft.com/office/drawing/2014/main" id="{C72904EA-6307-BE14-6605-0901C671DE16}"/>
              </a:ext>
            </a:extLst>
          </p:cNvPr>
          <p:cNvSpPr>
            <a:spLocks noGrp="1"/>
          </p:cNvSpPr>
          <p:nvPr>
            <p:ph type="dt" sz="half" idx="10"/>
          </p:nvPr>
        </p:nvSpPr>
        <p:spPr/>
        <p:txBody>
          <a:bodyPr/>
          <a:lstStyle/>
          <a:p>
            <a:fld id="{AB158C9E-874C-E14D-A1EC-2D50D6806F5A}" type="datetime1">
              <a:rPr kumimoji="1" lang="zh-TW" altLang="en-US" smtClean="0"/>
              <a:t>2023/6/21</a:t>
            </a:fld>
            <a:endParaRPr kumimoji="1" lang="zh-TW" altLang="en-US"/>
          </a:p>
        </p:txBody>
      </p:sp>
      <p:sp>
        <p:nvSpPr>
          <p:cNvPr id="8" name="頁尾版面配置區 7">
            <a:extLst>
              <a:ext uri="{FF2B5EF4-FFF2-40B4-BE49-F238E27FC236}">
                <a16:creationId xmlns:a16="http://schemas.microsoft.com/office/drawing/2014/main" id="{A0936EF1-F152-09A6-82D0-4706406EC299}"/>
              </a:ext>
            </a:extLst>
          </p:cNvPr>
          <p:cNvSpPr>
            <a:spLocks noGrp="1"/>
          </p:cNvSpPr>
          <p:nvPr>
            <p:ph type="ftr" sz="quarter" idx="11"/>
          </p:nvPr>
        </p:nvSpPr>
        <p:spPr/>
        <p:txBody>
          <a:bodyPr/>
          <a:lstStyle/>
          <a:p>
            <a:endParaRPr kumimoji="1" lang="zh-TW" altLang="en-US"/>
          </a:p>
        </p:txBody>
      </p:sp>
      <p:sp>
        <p:nvSpPr>
          <p:cNvPr id="9" name="投影片編號版面配置區 8">
            <a:extLst>
              <a:ext uri="{FF2B5EF4-FFF2-40B4-BE49-F238E27FC236}">
                <a16:creationId xmlns:a16="http://schemas.microsoft.com/office/drawing/2014/main" id="{E5A40969-B9C3-943E-AEBF-6D0C8AC0C370}"/>
              </a:ext>
            </a:extLst>
          </p:cNvPr>
          <p:cNvSpPr>
            <a:spLocks noGrp="1"/>
          </p:cNvSpPr>
          <p:nvPr>
            <p:ph type="sldNum" sz="quarter" idx="12"/>
          </p:nvPr>
        </p:nvSpPr>
        <p:spPr/>
        <p:txBody>
          <a:bodyPr/>
          <a:lstStyle/>
          <a:p>
            <a:fld id="{A765C936-0AB1-DC44-825D-7DF420A117FC}" type="slidenum">
              <a:rPr kumimoji="1" lang="zh-TW" altLang="en-US" smtClean="0"/>
              <a:t>‹#›</a:t>
            </a:fld>
            <a:endParaRPr kumimoji="1" lang="zh-TW" altLang="en-US"/>
          </a:p>
        </p:txBody>
      </p:sp>
    </p:spTree>
    <p:extLst>
      <p:ext uri="{BB962C8B-B14F-4D97-AF65-F5344CB8AC3E}">
        <p14:creationId xmlns:p14="http://schemas.microsoft.com/office/powerpoint/2010/main" val="23376713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948BF7B-CCDC-FB84-32BD-B190306E66FE}"/>
              </a:ext>
            </a:extLst>
          </p:cNvPr>
          <p:cNvSpPr>
            <a:spLocks noGrp="1"/>
          </p:cNvSpPr>
          <p:nvPr>
            <p:ph type="title"/>
          </p:nvPr>
        </p:nvSpPr>
        <p:spPr/>
        <p:txBody>
          <a:bodyPr/>
          <a:lstStyle/>
          <a:p>
            <a:r>
              <a:rPr kumimoji="1" lang="zh-TW" altLang="en-US"/>
              <a:t>按一下以編輯母片標題樣式</a:t>
            </a:r>
          </a:p>
        </p:txBody>
      </p:sp>
      <p:sp>
        <p:nvSpPr>
          <p:cNvPr id="3" name="日期版面配置區 2">
            <a:extLst>
              <a:ext uri="{FF2B5EF4-FFF2-40B4-BE49-F238E27FC236}">
                <a16:creationId xmlns:a16="http://schemas.microsoft.com/office/drawing/2014/main" id="{226215C7-D0C4-51DC-2D3A-1958FF410061}"/>
              </a:ext>
            </a:extLst>
          </p:cNvPr>
          <p:cNvSpPr>
            <a:spLocks noGrp="1"/>
          </p:cNvSpPr>
          <p:nvPr>
            <p:ph type="dt" sz="half" idx="10"/>
          </p:nvPr>
        </p:nvSpPr>
        <p:spPr/>
        <p:txBody>
          <a:bodyPr/>
          <a:lstStyle/>
          <a:p>
            <a:fld id="{698D6409-0451-C74D-BA72-B5DE31AD6D56}" type="datetime1">
              <a:rPr kumimoji="1" lang="zh-TW" altLang="en-US" smtClean="0"/>
              <a:t>2023/6/21</a:t>
            </a:fld>
            <a:endParaRPr kumimoji="1" lang="zh-TW" altLang="en-US"/>
          </a:p>
        </p:txBody>
      </p:sp>
      <p:sp>
        <p:nvSpPr>
          <p:cNvPr id="4" name="頁尾版面配置區 3">
            <a:extLst>
              <a:ext uri="{FF2B5EF4-FFF2-40B4-BE49-F238E27FC236}">
                <a16:creationId xmlns:a16="http://schemas.microsoft.com/office/drawing/2014/main" id="{41A36151-546B-5B88-5F17-D1988435B5EF}"/>
              </a:ext>
            </a:extLst>
          </p:cNvPr>
          <p:cNvSpPr>
            <a:spLocks noGrp="1"/>
          </p:cNvSpPr>
          <p:nvPr>
            <p:ph type="ftr" sz="quarter" idx="11"/>
          </p:nvPr>
        </p:nvSpPr>
        <p:spPr/>
        <p:txBody>
          <a:bodyPr/>
          <a:lstStyle/>
          <a:p>
            <a:endParaRPr kumimoji="1" lang="zh-TW" altLang="en-US"/>
          </a:p>
        </p:txBody>
      </p:sp>
      <p:sp>
        <p:nvSpPr>
          <p:cNvPr id="5" name="投影片編號版面配置區 4">
            <a:extLst>
              <a:ext uri="{FF2B5EF4-FFF2-40B4-BE49-F238E27FC236}">
                <a16:creationId xmlns:a16="http://schemas.microsoft.com/office/drawing/2014/main" id="{4CA34BED-4696-49FC-13F3-5E21E50B855F}"/>
              </a:ext>
            </a:extLst>
          </p:cNvPr>
          <p:cNvSpPr>
            <a:spLocks noGrp="1"/>
          </p:cNvSpPr>
          <p:nvPr>
            <p:ph type="sldNum" sz="quarter" idx="12"/>
          </p:nvPr>
        </p:nvSpPr>
        <p:spPr/>
        <p:txBody>
          <a:bodyPr/>
          <a:lstStyle/>
          <a:p>
            <a:fld id="{A765C936-0AB1-DC44-825D-7DF420A117FC}" type="slidenum">
              <a:rPr kumimoji="1" lang="zh-TW" altLang="en-US" smtClean="0"/>
              <a:t>‹#›</a:t>
            </a:fld>
            <a:endParaRPr kumimoji="1" lang="zh-TW" altLang="en-US"/>
          </a:p>
        </p:txBody>
      </p:sp>
    </p:spTree>
    <p:extLst>
      <p:ext uri="{BB962C8B-B14F-4D97-AF65-F5344CB8AC3E}">
        <p14:creationId xmlns:p14="http://schemas.microsoft.com/office/powerpoint/2010/main" val="29099334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22879AEE-9998-D353-0492-2B2B10F38D39}"/>
              </a:ext>
            </a:extLst>
          </p:cNvPr>
          <p:cNvSpPr>
            <a:spLocks noGrp="1"/>
          </p:cNvSpPr>
          <p:nvPr>
            <p:ph type="dt" sz="half" idx="10"/>
          </p:nvPr>
        </p:nvSpPr>
        <p:spPr/>
        <p:txBody>
          <a:bodyPr/>
          <a:lstStyle/>
          <a:p>
            <a:fld id="{8CD21A11-E101-8E41-834D-82877F2D9768}" type="datetime1">
              <a:rPr kumimoji="1" lang="zh-TW" altLang="en-US" smtClean="0"/>
              <a:t>2023/6/21</a:t>
            </a:fld>
            <a:endParaRPr kumimoji="1" lang="zh-TW" altLang="en-US"/>
          </a:p>
        </p:txBody>
      </p:sp>
      <p:sp>
        <p:nvSpPr>
          <p:cNvPr id="3" name="頁尾版面配置區 2">
            <a:extLst>
              <a:ext uri="{FF2B5EF4-FFF2-40B4-BE49-F238E27FC236}">
                <a16:creationId xmlns:a16="http://schemas.microsoft.com/office/drawing/2014/main" id="{EFB972E7-605A-E3B2-B9D6-A67A43B9DAFF}"/>
              </a:ext>
            </a:extLst>
          </p:cNvPr>
          <p:cNvSpPr>
            <a:spLocks noGrp="1"/>
          </p:cNvSpPr>
          <p:nvPr>
            <p:ph type="ftr" sz="quarter" idx="11"/>
          </p:nvPr>
        </p:nvSpPr>
        <p:spPr/>
        <p:txBody>
          <a:bodyPr/>
          <a:lstStyle/>
          <a:p>
            <a:endParaRPr kumimoji="1" lang="zh-TW" altLang="en-US"/>
          </a:p>
        </p:txBody>
      </p:sp>
      <p:sp>
        <p:nvSpPr>
          <p:cNvPr id="4" name="投影片編號版面配置區 3">
            <a:extLst>
              <a:ext uri="{FF2B5EF4-FFF2-40B4-BE49-F238E27FC236}">
                <a16:creationId xmlns:a16="http://schemas.microsoft.com/office/drawing/2014/main" id="{71E7FF55-A424-C141-9315-7A04E8A6C543}"/>
              </a:ext>
            </a:extLst>
          </p:cNvPr>
          <p:cNvSpPr>
            <a:spLocks noGrp="1"/>
          </p:cNvSpPr>
          <p:nvPr>
            <p:ph type="sldNum" sz="quarter" idx="12"/>
          </p:nvPr>
        </p:nvSpPr>
        <p:spPr/>
        <p:txBody>
          <a:bodyPr/>
          <a:lstStyle/>
          <a:p>
            <a:fld id="{A765C936-0AB1-DC44-825D-7DF420A117FC}" type="slidenum">
              <a:rPr kumimoji="1" lang="zh-TW" altLang="en-US" smtClean="0"/>
              <a:t>‹#›</a:t>
            </a:fld>
            <a:endParaRPr kumimoji="1" lang="zh-TW" altLang="en-US"/>
          </a:p>
        </p:txBody>
      </p:sp>
    </p:spTree>
    <p:extLst>
      <p:ext uri="{BB962C8B-B14F-4D97-AF65-F5344CB8AC3E}">
        <p14:creationId xmlns:p14="http://schemas.microsoft.com/office/powerpoint/2010/main" val="3390213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AB12FE2-1389-BBDC-EA27-EBAA8DD0A205}"/>
              </a:ext>
            </a:extLst>
          </p:cNvPr>
          <p:cNvSpPr>
            <a:spLocks noGrp="1"/>
          </p:cNvSpPr>
          <p:nvPr>
            <p:ph type="title"/>
          </p:nvPr>
        </p:nvSpPr>
        <p:spPr>
          <a:xfrm>
            <a:off x="839788" y="457200"/>
            <a:ext cx="3932237" cy="1600200"/>
          </a:xfrm>
        </p:spPr>
        <p:txBody>
          <a:bodyPr anchor="b"/>
          <a:lstStyle>
            <a:lvl1pPr>
              <a:defRPr sz="3200"/>
            </a:lvl1pPr>
          </a:lstStyle>
          <a:p>
            <a:r>
              <a:rPr kumimoji="1" lang="zh-TW" altLang="en-US"/>
              <a:t>按一下以編輯母片標題樣式</a:t>
            </a:r>
          </a:p>
        </p:txBody>
      </p:sp>
      <p:sp>
        <p:nvSpPr>
          <p:cNvPr id="3" name="內容版面配置區 2">
            <a:extLst>
              <a:ext uri="{FF2B5EF4-FFF2-40B4-BE49-F238E27FC236}">
                <a16:creationId xmlns:a16="http://schemas.microsoft.com/office/drawing/2014/main" id="{59E16B4F-1CF4-E0B4-AEEB-7C1043CA939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TW" altLang="en-US"/>
              <a:t>按一下以編輯母片文字樣式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4" name="文字版面配置區 3">
            <a:extLst>
              <a:ext uri="{FF2B5EF4-FFF2-40B4-BE49-F238E27FC236}">
                <a16:creationId xmlns:a16="http://schemas.microsoft.com/office/drawing/2014/main" id="{134E63E7-9242-E391-E95E-033EF291D3E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TW" altLang="en-US"/>
              <a:t>按一下以編輯母片文字樣式</a:t>
            </a:r>
          </a:p>
        </p:txBody>
      </p:sp>
      <p:sp>
        <p:nvSpPr>
          <p:cNvPr id="5" name="日期版面配置區 4">
            <a:extLst>
              <a:ext uri="{FF2B5EF4-FFF2-40B4-BE49-F238E27FC236}">
                <a16:creationId xmlns:a16="http://schemas.microsoft.com/office/drawing/2014/main" id="{F4900EEB-E0E0-A656-E508-F4CE7431AB8A}"/>
              </a:ext>
            </a:extLst>
          </p:cNvPr>
          <p:cNvSpPr>
            <a:spLocks noGrp="1"/>
          </p:cNvSpPr>
          <p:nvPr>
            <p:ph type="dt" sz="half" idx="10"/>
          </p:nvPr>
        </p:nvSpPr>
        <p:spPr/>
        <p:txBody>
          <a:bodyPr/>
          <a:lstStyle/>
          <a:p>
            <a:fld id="{E0050845-8817-CD4A-9065-275B493222CA}" type="datetime1">
              <a:rPr kumimoji="1" lang="zh-TW" altLang="en-US" smtClean="0"/>
              <a:t>2023/6/21</a:t>
            </a:fld>
            <a:endParaRPr kumimoji="1" lang="zh-TW" altLang="en-US"/>
          </a:p>
        </p:txBody>
      </p:sp>
      <p:sp>
        <p:nvSpPr>
          <p:cNvPr id="6" name="頁尾版面配置區 5">
            <a:extLst>
              <a:ext uri="{FF2B5EF4-FFF2-40B4-BE49-F238E27FC236}">
                <a16:creationId xmlns:a16="http://schemas.microsoft.com/office/drawing/2014/main" id="{F5AFF58E-924D-CC95-660F-D38915FE8314}"/>
              </a:ext>
            </a:extLst>
          </p:cNvPr>
          <p:cNvSpPr>
            <a:spLocks noGrp="1"/>
          </p:cNvSpPr>
          <p:nvPr>
            <p:ph type="ftr" sz="quarter" idx="11"/>
          </p:nvPr>
        </p:nvSpPr>
        <p:spPr/>
        <p:txBody>
          <a:bodyPr/>
          <a:lstStyle/>
          <a:p>
            <a:endParaRPr kumimoji="1" lang="zh-TW" altLang="en-US"/>
          </a:p>
        </p:txBody>
      </p:sp>
      <p:sp>
        <p:nvSpPr>
          <p:cNvPr id="7" name="投影片編號版面配置區 6">
            <a:extLst>
              <a:ext uri="{FF2B5EF4-FFF2-40B4-BE49-F238E27FC236}">
                <a16:creationId xmlns:a16="http://schemas.microsoft.com/office/drawing/2014/main" id="{23A1B6A6-7E4E-0B94-7FF1-E66CA3782290}"/>
              </a:ext>
            </a:extLst>
          </p:cNvPr>
          <p:cNvSpPr>
            <a:spLocks noGrp="1"/>
          </p:cNvSpPr>
          <p:nvPr>
            <p:ph type="sldNum" sz="quarter" idx="12"/>
          </p:nvPr>
        </p:nvSpPr>
        <p:spPr/>
        <p:txBody>
          <a:bodyPr/>
          <a:lstStyle/>
          <a:p>
            <a:fld id="{A765C936-0AB1-DC44-825D-7DF420A117FC}" type="slidenum">
              <a:rPr kumimoji="1" lang="zh-TW" altLang="en-US" smtClean="0"/>
              <a:t>‹#›</a:t>
            </a:fld>
            <a:endParaRPr kumimoji="1" lang="zh-TW" altLang="en-US"/>
          </a:p>
        </p:txBody>
      </p:sp>
    </p:spTree>
    <p:extLst>
      <p:ext uri="{BB962C8B-B14F-4D97-AF65-F5344CB8AC3E}">
        <p14:creationId xmlns:p14="http://schemas.microsoft.com/office/powerpoint/2010/main" val="22185111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E70156E-0362-C8DF-0029-764F498B12E4}"/>
              </a:ext>
            </a:extLst>
          </p:cNvPr>
          <p:cNvSpPr>
            <a:spLocks noGrp="1"/>
          </p:cNvSpPr>
          <p:nvPr>
            <p:ph type="title"/>
          </p:nvPr>
        </p:nvSpPr>
        <p:spPr>
          <a:xfrm>
            <a:off x="839788" y="457200"/>
            <a:ext cx="3932237" cy="1600200"/>
          </a:xfrm>
        </p:spPr>
        <p:txBody>
          <a:bodyPr anchor="b"/>
          <a:lstStyle>
            <a:lvl1pPr>
              <a:defRPr sz="3200"/>
            </a:lvl1pPr>
          </a:lstStyle>
          <a:p>
            <a:r>
              <a:rPr kumimoji="1" lang="zh-TW" altLang="en-US"/>
              <a:t>按一下以編輯母片標題樣式</a:t>
            </a:r>
          </a:p>
        </p:txBody>
      </p:sp>
      <p:sp>
        <p:nvSpPr>
          <p:cNvPr id="3" name="圖片版面配置區 2">
            <a:extLst>
              <a:ext uri="{FF2B5EF4-FFF2-40B4-BE49-F238E27FC236}">
                <a16:creationId xmlns:a16="http://schemas.microsoft.com/office/drawing/2014/main" id="{88899B0B-D669-CF4A-E630-A47B66D66D9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TW" altLang="en-US"/>
          </a:p>
        </p:txBody>
      </p:sp>
      <p:sp>
        <p:nvSpPr>
          <p:cNvPr id="4" name="文字版面配置區 3">
            <a:extLst>
              <a:ext uri="{FF2B5EF4-FFF2-40B4-BE49-F238E27FC236}">
                <a16:creationId xmlns:a16="http://schemas.microsoft.com/office/drawing/2014/main" id="{A4B04969-EF62-DF9C-A1C4-970B4C65316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TW" altLang="en-US"/>
              <a:t>按一下以編輯母片文字樣式</a:t>
            </a:r>
          </a:p>
        </p:txBody>
      </p:sp>
      <p:sp>
        <p:nvSpPr>
          <p:cNvPr id="5" name="日期版面配置區 4">
            <a:extLst>
              <a:ext uri="{FF2B5EF4-FFF2-40B4-BE49-F238E27FC236}">
                <a16:creationId xmlns:a16="http://schemas.microsoft.com/office/drawing/2014/main" id="{D6C28C18-9A9F-43B6-8752-AAC808D87CA0}"/>
              </a:ext>
            </a:extLst>
          </p:cNvPr>
          <p:cNvSpPr>
            <a:spLocks noGrp="1"/>
          </p:cNvSpPr>
          <p:nvPr>
            <p:ph type="dt" sz="half" idx="10"/>
          </p:nvPr>
        </p:nvSpPr>
        <p:spPr/>
        <p:txBody>
          <a:bodyPr/>
          <a:lstStyle/>
          <a:p>
            <a:fld id="{358EDA2A-C6F9-9945-81F4-7A805DBF9AB8}" type="datetime1">
              <a:rPr kumimoji="1" lang="zh-TW" altLang="en-US" smtClean="0"/>
              <a:t>2023/6/21</a:t>
            </a:fld>
            <a:endParaRPr kumimoji="1" lang="zh-TW" altLang="en-US"/>
          </a:p>
        </p:txBody>
      </p:sp>
      <p:sp>
        <p:nvSpPr>
          <p:cNvPr id="6" name="頁尾版面配置區 5">
            <a:extLst>
              <a:ext uri="{FF2B5EF4-FFF2-40B4-BE49-F238E27FC236}">
                <a16:creationId xmlns:a16="http://schemas.microsoft.com/office/drawing/2014/main" id="{5F19631A-B221-A3FF-2DB3-0A8BB12ABB11}"/>
              </a:ext>
            </a:extLst>
          </p:cNvPr>
          <p:cNvSpPr>
            <a:spLocks noGrp="1"/>
          </p:cNvSpPr>
          <p:nvPr>
            <p:ph type="ftr" sz="quarter" idx="11"/>
          </p:nvPr>
        </p:nvSpPr>
        <p:spPr/>
        <p:txBody>
          <a:bodyPr/>
          <a:lstStyle/>
          <a:p>
            <a:endParaRPr kumimoji="1" lang="zh-TW" altLang="en-US"/>
          </a:p>
        </p:txBody>
      </p:sp>
      <p:sp>
        <p:nvSpPr>
          <p:cNvPr id="7" name="投影片編號版面配置區 6">
            <a:extLst>
              <a:ext uri="{FF2B5EF4-FFF2-40B4-BE49-F238E27FC236}">
                <a16:creationId xmlns:a16="http://schemas.microsoft.com/office/drawing/2014/main" id="{AA387D6D-6E4C-F862-E1BF-7766EBF78E4E}"/>
              </a:ext>
            </a:extLst>
          </p:cNvPr>
          <p:cNvSpPr>
            <a:spLocks noGrp="1"/>
          </p:cNvSpPr>
          <p:nvPr>
            <p:ph type="sldNum" sz="quarter" idx="12"/>
          </p:nvPr>
        </p:nvSpPr>
        <p:spPr/>
        <p:txBody>
          <a:bodyPr/>
          <a:lstStyle/>
          <a:p>
            <a:fld id="{A765C936-0AB1-DC44-825D-7DF420A117FC}" type="slidenum">
              <a:rPr kumimoji="1" lang="zh-TW" altLang="en-US" smtClean="0"/>
              <a:t>‹#›</a:t>
            </a:fld>
            <a:endParaRPr kumimoji="1" lang="zh-TW" altLang="en-US"/>
          </a:p>
        </p:txBody>
      </p:sp>
    </p:spTree>
    <p:extLst>
      <p:ext uri="{BB962C8B-B14F-4D97-AF65-F5344CB8AC3E}">
        <p14:creationId xmlns:p14="http://schemas.microsoft.com/office/powerpoint/2010/main" val="7752500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CF805C91-380C-CC2B-6E90-16E9D644C1A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TW" altLang="en-US"/>
              <a:t>按一下以編輯母片標題樣式</a:t>
            </a:r>
          </a:p>
        </p:txBody>
      </p:sp>
      <p:sp>
        <p:nvSpPr>
          <p:cNvPr id="3" name="文字版面配置區 2">
            <a:extLst>
              <a:ext uri="{FF2B5EF4-FFF2-40B4-BE49-F238E27FC236}">
                <a16:creationId xmlns:a16="http://schemas.microsoft.com/office/drawing/2014/main" id="{B91FDBB1-E80D-189F-4011-20723135982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TW" altLang="en-US"/>
              <a:t>按一下以編輯母片文字樣式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4" name="日期版面配置區 3">
            <a:extLst>
              <a:ext uri="{FF2B5EF4-FFF2-40B4-BE49-F238E27FC236}">
                <a16:creationId xmlns:a16="http://schemas.microsoft.com/office/drawing/2014/main" id="{D4F3C9E5-1B74-5709-DAF6-5FA4F239A63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CC51C1A-F6FA-944B-A101-104A0CFD218F}" type="datetime1">
              <a:rPr kumimoji="1" lang="zh-TW" altLang="en-US" smtClean="0"/>
              <a:t>2023/6/21</a:t>
            </a:fld>
            <a:endParaRPr kumimoji="1" lang="zh-TW" altLang="en-US"/>
          </a:p>
        </p:txBody>
      </p:sp>
      <p:sp>
        <p:nvSpPr>
          <p:cNvPr id="5" name="頁尾版面配置區 4">
            <a:extLst>
              <a:ext uri="{FF2B5EF4-FFF2-40B4-BE49-F238E27FC236}">
                <a16:creationId xmlns:a16="http://schemas.microsoft.com/office/drawing/2014/main" id="{3FF9928B-BFD9-255E-16B1-6DDA14874B1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TW" altLang="en-US"/>
          </a:p>
        </p:txBody>
      </p:sp>
      <p:sp>
        <p:nvSpPr>
          <p:cNvPr id="6" name="投影片編號版面配置區 5">
            <a:extLst>
              <a:ext uri="{FF2B5EF4-FFF2-40B4-BE49-F238E27FC236}">
                <a16:creationId xmlns:a16="http://schemas.microsoft.com/office/drawing/2014/main" id="{EBE78CEF-AAF4-D9A8-FF7B-E6415F5A8CA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765C936-0AB1-DC44-825D-7DF420A117FC}" type="slidenum">
              <a:rPr kumimoji="1" lang="zh-TW" altLang="en-US" smtClean="0"/>
              <a:t>‹#›</a:t>
            </a:fld>
            <a:endParaRPr kumimoji="1" lang="zh-TW" altLang="en-US"/>
          </a:p>
        </p:txBody>
      </p:sp>
    </p:spTree>
    <p:extLst>
      <p:ext uri="{BB962C8B-B14F-4D97-AF65-F5344CB8AC3E}">
        <p14:creationId xmlns:p14="http://schemas.microsoft.com/office/powerpoint/2010/main" val="28589272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mailto:Dinitz@ca.bgu.ac.il"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E1BEB12-92AF-4445-98AD-4C7756E7C9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D0522C2C-7B5C-48A7-A969-03941E5D2E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Freeform 13">
            <a:extLst>
              <a:ext uri="{FF2B5EF4-FFF2-40B4-BE49-F238E27FC236}">
                <a16:creationId xmlns:a16="http://schemas.microsoft.com/office/drawing/2014/main" id="{9C682A1A-5B2D-4111-BBD6-620165633E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769476" y="220196"/>
            <a:ext cx="9422524" cy="6637806"/>
          </a:xfrm>
          <a:custGeom>
            <a:avLst/>
            <a:gdLst>
              <a:gd name="connsiteX0" fmla="*/ 4929467 w 8191500"/>
              <a:gd name="connsiteY0" fmla="*/ 0 h 5770597"/>
              <a:gd name="connsiteX1" fmla="*/ 8065066 w 8191500"/>
              <a:gd name="connsiteY1" fmla="*/ 1118513 h 5770597"/>
              <a:gd name="connsiteX2" fmla="*/ 8191500 w 8191500"/>
              <a:gd name="connsiteY2" fmla="*/ 1227339 h 5770597"/>
              <a:gd name="connsiteX3" fmla="*/ 8191500 w 8191500"/>
              <a:gd name="connsiteY3" fmla="*/ 5770597 h 5770597"/>
              <a:gd name="connsiteX4" fmla="*/ 79523 w 8191500"/>
              <a:gd name="connsiteY4" fmla="*/ 5770597 h 5770597"/>
              <a:gd name="connsiteX5" fmla="*/ 56799 w 8191500"/>
              <a:gd name="connsiteY5" fmla="*/ 5644158 h 5770597"/>
              <a:gd name="connsiteX6" fmla="*/ 0 w 8191500"/>
              <a:gd name="connsiteY6" fmla="*/ 4898209 h 5770597"/>
              <a:gd name="connsiteX7" fmla="*/ 4929467 w 8191500"/>
              <a:gd name="connsiteY7" fmla="*/ 0 h 5770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91500" h="5770597">
                <a:moveTo>
                  <a:pt x="4929467" y="0"/>
                </a:moveTo>
                <a:cubicBezTo>
                  <a:pt x="6120547" y="0"/>
                  <a:pt x="7212963" y="419755"/>
                  <a:pt x="8065066" y="1118513"/>
                </a:cubicBezTo>
                <a:lnTo>
                  <a:pt x="8191500" y="1227339"/>
                </a:lnTo>
                <a:lnTo>
                  <a:pt x="8191500" y="5770597"/>
                </a:lnTo>
                <a:lnTo>
                  <a:pt x="79523" y="5770597"/>
                </a:lnTo>
                <a:lnTo>
                  <a:pt x="56799" y="5644158"/>
                </a:lnTo>
                <a:cubicBezTo>
                  <a:pt x="19398" y="5400934"/>
                  <a:pt x="0" y="5151822"/>
                  <a:pt x="0" y="4898209"/>
                </a:cubicBezTo>
                <a:cubicBezTo>
                  <a:pt x="0" y="2193003"/>
                  <a:pt x="2206998" y="0"/>
                  <a:pt x="492946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D6EE29F2-D77F-4BD0-A20B-334D316A1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09800" y="2099696"/>
            <a:ext cx="1942241" cy="1889551"/>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6" name="Arc 15">
            <a:extLst>
              <a:ext uri="{FF2B5EF4-FFF2-40B4-BE49-F238E27FC236}">
                <a16:creationId xmlns:a16="http://schemas.microsoft.com/office/drawing/2014/main" id="{22D09ED2-868F-42C6-866E-F92E0CEF31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520172">
            <a:off x="1613162" y="1492572"/>
            <a:ext cx="2987899" cy="2987899"/>
          </a:xfrm>
          <a:prstGeom prst="arc">
            <a:avLst>
              <a:gd name="adj1" fmla="val 14455503"/>
              <a:gd name="adj2" fmla="val 227775"/>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5" name="文字方塊 4">
            <a:extLst>
              <a:ext uri="{FF2B5EF4-FFF2-40B4-BE49-F238E27FC236}">
                <a16:creationId xmlns:a16="http://schemas.microsoft.com/office/drawing/2014/main" id="{C2CDF1AC-FD80-CA56-16E1-1D4EEBE6CBBC}"/>
              </a:ext>
            </a:extLst>
          </p:cNvPr>
          <p:cNvSpPr txBox="1"/>
          <p:nvPr/>
        </p:nvSpPr>
        <p:spPr>
          <a:xfrm>
            <a:off x="3107111" y="1816376"/>
            <a:ext cx="8974970" cy="4154984"/>
          </a:xfrm>
          <a:prstGeom prst="rect">
            <a:avLst/>
          </a:prstGeom>
          <a:noFill/>
        </p:spPr>
        <p:txBody>
          <a:bodyPr wrap="square" rtlCol="0">
            <a:spAutoFit/>
          </a:bodyPr>
          <a:lstStyle/>
          <a:p>
            <a:pPr algn="ctr"/>
            <a:r>
              <a:rPr kumimoji="1" lang="en-US" altLang="zh-TW" sz="3200" b="1" dirty="0">
                <a:latin typeface="Times New Roman" panose="02020603050405020304" pitchFamily="18" charset="0"/>
                <a:cs typeface="Times New Roman" panose="02020603050405020304" pitchFamily="18" charset="0"/>
              </a:rPr>
              <a:t>Dinitz’ Algorithm</a:t>
            </a:r>
          </a:p>
          <a:p>
            <a:pPr algn="ctr"/>
            <a:r>
              <a:rPr kumimoji="1" lang="en-US" altLang="zh-TW" sz="3200" b="1" dirty="0">
                <a:latin typeface="Times New Roman" panose="02020603050405020304" pitchFamily="18" charset="0"/>
                <a:cs typeface="Times New Roman" panose="02020603050405020304" pitchFamily="18" charset="0"/>
              </a:rPr>
              <a:t>The Original Version and Even’s version</a:t>
            </a:r>
          </a:p>
          <a:p>
            <a:pPr algn="ctr"/>
            <a:endParaRPr kumimoji="1" lang="en-US" altLang="zh-TW" sz="4000" dirty="0">
              <a:latin typeface="Times New Roman" panose="02020603050405020304" pitchFamily="18" charset="0"/>
              <a:cs typeface="Times New Roman" panose="02020603050405020304" pitchFamily="18" charset="0"/>
            </a:endParaRPr>
          </a:p>
          <a:p>
            <a:pPr algn="ctr"/>
            <a:r>
              <a:rPr kumimoji="1" lang="en-US" altLang="zh-TW" sz="2400" dirty="0" err="1">
                <a:latin typeface="Times New Roman" panose="02020603050405020304" pitchFamily="18" charset="0"/>
                <a:cs typeface="Times New Roman" panose="02020603050405020304" pitchFamily="18" charset="0"/>
              </a:rPr>
              <a:t>Yefim</a:t>
            </a:r>
            <a:r>
              <a:rPr kumimoji="1" lang="en-US" altLang="zh-TW" sz="2400" dirty="0">
                <a:latin typeface="Times New Roman" panose="02020603050405020304" pitchFamily="18" charset="0"/>
                <a:cs typeface="Times New Roman" panose="02020603050405020304" pitchFamily="18" charset="0"/>
              </a:rPr>
              <a:t> Dinitz</a:t>
            </a:r>
          </a:p>
          <a:p>
            <a:pPr algn="ctr"/>
            <a:endParaRPr kumimoji="1" lang="en-US" altLang="zh-TW" sz="2400" dirty="0">
              <a:latin typeface="Times New Roman" panose="02020603050405020304" pitchFamily="18" charset="0"/>
              <a:cs typeface="Times New Roman" panose="02020603050405020304" pitchFamily="18" charset="0"/>
            </a:endParaRPr>
          </a:p>
          <a:p>
            <a:pPr algn="ctr"/>
            <a:r>
              <a:rPr kumimoji="1" lang="en-US" altLang="zh-TW" sz="2400" dirty="0">
                <a:latin typeface="Times New Roman" panose="02020603050405020304" pitchFamily="18" charset="0"/>
                <a:cs typeface="Times New Roman" panose="02020603050405020304" pitchFamily="18" charset="0"/>
              </a:rPr>
              <a:t>Dept. of  Computer Science, Ben-Gurion University of the Negev, Beer-Sheva 84105, Israel</a:t>
            </a:r>
          </a:p>
          <a:p>
            <a:pPr algn="ctr"/>
            <a:r>
              <a:rPr kumimoji="1" lang="en-US" altLang="zh-TW" sz="2400" dirty="0">
                <a:latin typeface="Times New Roman" panose="02020603050405020304" pitchFamily="18" charset="0"/>
                <a:cs typeface="Times New Roman" panose="02020603050405020304" pitchFamily="18" charset="0"/>
                <a:hlinkClick r:id="rId2"/>
              </a:rPr>
              <a:t>Dinitz@ca.bgu.ac.il</a:t>
            </a:r>
            <a:endParaRPr kumimoji="1" lang="en-US" altLang="zh-TW" sz="2400" dirty="0">
              <a:latin typeface="Times New Roman" panose="02020603050405020304" pitchFamily="18" charset="0"/>
              <a:cs typeface="Times New Roman" panose="02020603050405020304" pitchFamily="18" charset="0"/>
            </a:endParaRPr>
          </a:p>
          <a:p>
            <a:pPr algn="ctr"/>
            <a:endParaRPr kumimoji="1" lang="en-US" altLang="zh-TW" sz="4000" dirty="0">
              <a:latin typeface="Times New Roman" panose="02020603050405020304" pitchFamily="18" charset="0"/>
              <a:cs typeface="Times New Roman" panose="02020603050405020304" pitchFamily="18" charset="0"/>
            </a:endParaRPr>
          </a:p>
        </p:txBody>
      </p:sp>
      <p:sp>
        <p:nvSpPr>
          <p:cNvPr id="6" name="文字方塊 5">
            <a:extLst>
              <a:ext uri="{FF2B5EF4-FFF2-40B4-BE49-F238E27FC236}">
                <a16:creationId xmlns:a16="http://schemas.microsoft.com/office/drawing/2014/main" id="{FBB44B70-6678-8937-4941-173BC44CED99}"/>
              </a:ext>
            </a:extLst>
          </p:cNvPr>
          <p:cNvSpPr txBox="1"/>
          <p:nvPr/>
        </p:nvSpPr>
        <p:spPr>
          <a:xfrm>
            <a:off x="10526288" y="5971360"/>
            <a:ext cx="1245854" cy="646331"/>
          </a:xfrm>
          <a:prstGeom prst="rect">
            <a:avLst/>
          </a:prstGeom>
          <a:noFill/>
        </p:spPr>
        <p:txBody>
          <a:bodyPr wrap="none" rtlCol="0">
            <a:spAutoFit/>
          </a:bodyPr>
          <a:lstStyle/>
          <a:p>
            <a:pPr algn="ctr"/>
            <a:r>
              <a:rPr kumimoji="1" lang="en-US" altLang="zh-TW" dirty="0">
                <a:latin typeface="Times New Roman" panose="02020603050405020304" pitchFamily="18" charset="0"/>
                <a:ea typeface="Kaiti TC" panose="02010600040101010101" pitchFamily="2" charset="-120"/>
                <a:cs typeface="Times New Roman" panose="02020603050405020304" pitchFamily="18" charset="0"/>
              </a:rPr>
              <a:t>R36111193</a:t>
            </a:r>
          </a:p>
          <a:p>
            <a:pPr algn="ctr"/>
            <a:r>
              <a:rPr kumimoji="1" lang="zh-TW" altLang="en-US" dirty="0">
                <a:latin typeface="Times New Roman" panose="02020603050405020304" pitchFamily="18" charset="0"/>
                <a:ea typeface="Kaiti TC" panose="02010600040101010101" pitchFamily="2" charset="-120"/>
                <a:cs typeface="Times New Roman" panose="02020603050405020304" pitchFamily="18" charset="0"/>
              </a:rPr>
              <a:t>王怡晶</a:t>
            </a:r>
          </a:p>
        </p:txBody>
      </p:sp>
      <p:sp>
        <p:nvSpPr>
          <p:cNvPr id="7" name="投影片編號版面配置區 6">
            <a:extLst>
              <a:ext uri="{FF2B5EF4-FFF2-40B4-BE49-F238E27FC236}">
                <a16:creationId xmlns:a16="http://schemas.microsoft.com/office/drawing/2014/main" id="{60386BD3-8694-C638-FA74-5DBA36945A8A}"/>
              </a:ext>
            </a:extLst>
          </p:cNvPr>
          <p:cNvSpPr>
            <a:spLocks noGrp="1"/>
          </p:cNvSpPr>
          <p:nvPr>
            <p:ph type="sldNum" sz="quarter" idx="12"/>
          </p:nvPr>
        </p:nvSpPr>
        <p:spPr/>
        <p:txBody>
          <a:bodyPr/>
          <a:lstStyle/>
          <a:p>
            <a:fld id="{A765C936-0AB1-DC44-825D-7DF420A117FC}" type="slidenum">
              <a:rPr kumimoji="1" lang="zh-TW" altLang="en-US" smtClean="0"/>
              <a:t>1</a:t>
            </a:fld>
            <a:endParaRPr kumimoji="1" lang="zh-TW" altLang="en-US"/>
          </a:p>
        </p:txBody>
      </p:sp>
    </p:spTree>
    <p:extLst>
      <p:ext uri="{BB962C8B-B14F-4D97-AF65-F5344CB8AC3E}">
        <p14:creationId xmlns:p14="http://schemas.microsoft.com/office/powerpoint/2010/main" val="37007721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9" name="文字方塊 8">
                <a:extLst>
                  <a:ext uri="{FF2B5EF4-FFF2-40B4-BE49-F238E27FC236}">
                    <a16:creationId xmlns:a16="http://schemas.microsoft.com/office/drawing/2014/main" id="{D345E476-E141-E074-6D22-73D95D999EA3}"/>
                  </a:ext>
                </a:extLst>
              </p:cNvPr>
              <p:cNvSpPr txBox="1"/>
              <p:nvPr/>
            </p:nvSpPr>
            <p:spPr>
              <a:xfrm>
                <a:off x="954711" y="451349"/>
                <a:ext cx="5743897" cy="6433300"/>
              </a:xfrm>
              <a:prstGeom prst="rect">
                <a:avLst/>
              </a:prstGeom>
              <a:noFill/>
            </p:spPr>
            <p:txBody>
              <a:bodyPr wrap="square">
                <a:spAutoFit/>
              </a:bodyPr>
              <a:lstStyle/>
              <a:p>
                <a:pPr lvl="1">
                  <a:lnSpc>
                    <a:spcPct val="150000"/>
                  </a:lnSpc>
                </a:pPr>
                <a14:m>
                  <m:oMath xmlns:m="http://schemas.openxmlformats.org/officeDocument/2006/math">
                    <m:r>
                      <a:rPr lang="en-US" altLang="zh-TW" b="0" i="1" u="none" strike="noStrike" dirty="0" smtClean="0">
                        <a:solidFill>
                          <a:srgbClr val="343541"/>
                        </a:solidFill>
                        <a:effectLst/>
                        <a:latin typeface="Cambria Math" panose="02040503050406030204" pitchFamily="18" charset="0"/>
                      </a:rPr>
                      <m:t> </m:t>
                    </m:r>
                    <m:r>
                      <a:rPr lang="en-US" altLang="zh-TW" b="0" i="1" u="none" strike="noStrike" smtClean="0">
                        <a:solidFill>
                          <a:srgbClr val="343541"/>
                        </a:solidFill>
                        <a:effectLst/>
                        <a:latin typeface="Cambria Math" panose="02040503050406030204" pitchFamily="18" charset="0"/>
                      </a:rPr>
                      <m:t>/∗</m:t>
                    </m:r>
                    <m:r>
                      <a:rPr lang="en-US" altLang="zh-TW" b="0" i="1" u="none" strike="noStrike" smtClean="0">
                        <a:solidFill>
                          <a:srgbClr val="343541"/>
                        </a:solidFill>
                        <a:effectLst/>
                        <a:latin typeface="Cambria Math" panose="02040503050406030204" pitchFamily="18" charset="0"/>
                      </a:rPr>
                      <m:t>𝑃h𝑎𝑠𝑒</m:t>
                    </m:r>
                    <m:r>
                      <a:rPr lang="en-US" altLang="zh-TW" b="0" i="1" u="none" strike="noStrike" dirty="0" smtClean="0">
                        <a:solidFill>
                          <a:srgbClr val="343541"/>
                        </a:solidFill>
                        <a:effectLst/>
                        <a:latin typeface="Cambria Math" panose="02040503050406030204" pitchFamily="18" charset="0"/>
                      </a:rPr>
                      <m:t> </m:t>
                    </m:r>
                    <m:r>
                      <a:rPr lang="en-US" altLang="zh-TW" b="0" i="1" u="none" strike="noStrike" smtClean="0">
                        <a:solidFill>
                          <a:srgbClr val="343541"/>
                        </a:solidFill>
                        <a:effectLst/>
                        <a:latin typeface="Cambria Math" panose="02040503050406030204" pitchFamily="18" charset="0"/>
                      </a:rPr>
                      <m:t>𝐿𝑜𝑜𝑝</m:t>
                    </m:r>
                    <m:r>
                      <a:rPr lang="en-US" altLang="zh-TW" b="0" i="1" u="none" strike="noStrike" dirty="0" smtClean="0">
                        <a:solidFill>
                          <a:srgbClr val="343541"/>
                        </a:solidFill>
                        <a:effectLst/>
                        <a:latin typeface="Cambria Math" panose="02040503050406030204" pitchFamily="18" charset="0"/>
                      </a:rPr>
                      <m:t> </m:t>
                    </m:r>
                    <m:r>
                      <a:rPr lang="en-US" altLang="zh-TW" b="0" i="1" u="none" strike="noStrike" smtClean="0">
                        <a:solidFill>
                          <a:srgbClr val="343541"/>
                        </a:solidFill>
                        <a:effectLst/>
                        <a:latin typeface="Cambria Math" panose="02040503050406030204" pitchFamily="18" charset="0"/>
                      </a:rPr>
                      <m:t>∗/</m:t>
                    </m:r>
                  </m:oMath>
                </a14:m>
                <a:r>
                  <a:rPr lang="en" altLang="zh-TW" dirty="0">
                    <a:solidFill>
                      <a:srgbClr val="343541"/>
                    </a:solidFill>
                    <a:latin typeface="Söhne"/>
                  </a:rPr>
                  <a:t> </a:t>
                </a:r>
              </a:p>
              <a:p>
                <a:pPr lvl="1">
                  <a:lnSpc>
                    <a:spcPct val="150000"/>
                  </a:lnSpc>
                </a:pPr>
                <a14:m>
                  <m:oMath xmlns:m="http://schemas.openxmlformats.org/officeDocument/2006/math">
                    <m:r>
                      <a:rPr lang="en-US" altLang="zh-TW" b="1" i="0" dirty="0" smtClean="0">
                        <a:solidFill>
                          <a:srgbClr val="343541"/>
                        </a:solidFill>
                        <a:latin typeface="Cambria Math" panose="02040503050406030204" pitchFamily="18" charset="0"/>
                      </a:rPr>
                      <m:t> </m:t>
                    </m:r>
                    <m:r>
                      <a:rPr lang="en" altLang="zh-TW" b="1" i="0" dirty="0" smtClean="0">
                        <a:solidFill>
                          <a:srgbClr val="343541"/>
                        </a:solidFill>
                        <a:latin typeface="Cambria Math" panose="02040503050406030204" pitchFamily="18" charset="0"/>
                      </a:rPr>
                      <m:t>𝐝𝐨</m:t>
                    </m:r>
                    <m:r>
                      <a:rPr lang="en" altLang="zh-TW" b="1" i="0" u="none" strike="noStrike" dirty="0" err="1" smtClean="0">
                        <a:solidFill>
                          <a:srgbClr val="343541"/>
                        </a:solidFill>
                        <a:effectLst/>
                        <a:latin typeface="Cambria Math" panose="02040503050406030204" pitchFamily="18" charset="0"/>
                      </a:rPr>
                      <m:t>𝐰𝐡𝐢𝐥𝐞</m:t>
                    </m:r>
                  </m:oMath>
                </a14:m>
                <a:r>
                  <a:rPr lang="en" altLang="zh-TW" b="1" u="none" strike="noStrike" dirty="0">
                    <a:solidFill>
                      <a:srgbClr val="343541"/>
                    </a:solidFill>
                    <a:effectLst/>
                    <a:latin typeface="Söhne"/>
                  </a:rPr>
                  <a:t> </a:t>
                </a:r>
              </a:p>
              <a:p>
                <a:pPr lvl="1">
                  <a:lnSpc>
                    <a:spcPct val="150000"/>
                  </a:lnSpc>
                </a:pPr>
                <a14:m>
                  <m:oMath xmlns:m="http://schemas.openxmlformats.org/officeDocument/2006/math">
                    <m:r>
                      <a:rPr lang="en" altLang="zh-TW" b="1" i="0" u="none" strike="noStrike" dirty="0" smtClean="0">
                        <a:solidFill>
                          <a:srgbClr val="343541"/>
                        </a:solidFill>
                        <a:effectLst/>
                        <a:latin typeface="Cambria Math" panose="02040503050406030204" pitchFamily="18" charset="0"/>
                      </a:rPr>
                      <m:t>𝐛𝐞𝐠𝐢𝐧</m:t>
                    </m:r>
                    <m:r>
                      <a:rPr lang="en" altLang="zh-TW" b="1" i="0" u="none" strike="noStrike" dirty="0" smtClean="0">
                        <a:solidFill>
                          <a:srgbClr val="343541"/>
                        </a:solidFill>
                        <a:effectLst/>
                        <a:latin typeface="Cambria Math" panose="02040503050406030204" pitchFamily="18" charset="0"/>
                      </a:rPr>
                      <m:t> </m:t>
                    </m:r>
                  </m:oMath>
                </a14:m>
                <a:r>
                  <a:rPr lang="en" altLang="zh-TW" b="1" u="none" strike="noStrike" dirty="0">
                    <a:solidFill>
                      <a:srgbClr val="343541"/>
                    </a:solidFill>
                    <a:effectLst/>
                    <a:latin typeface="Söhne"/>
                  </a:rPr>
                  <a:t> </a:t>
                </a:r>
              </a:p>
              <a:p>
                <a:pPr lvl="1">
                  <a:lnSpc>
                    <a:spcPct val="150000"/>
                  </a:lnSpc>
                </a:pPr>
                <a14:m>
                  <m:oMath xmlns:m="http://schemas.openxmlformats.org/officeDocument/2006/math">
                    <m:r>
                      <a:rPr lang="zh-TW" altLang="en-US" i="0" dirty="0" smtClean="0">
                        <a:solidFill>
                          <a:srgbClr val="343541"/>
                        </a:solidFill>
                        <a:latin typeface="Cambria Math" panose="02040503050406030204" pitchFamily="18" charset="0"/>
                      </a:rPr>
                      <m:t>    </m:t>
                    </m:r>
                    <m:r>
                      <m:rPr>
                        <m:sty m:val="p"/>
                      </m:rPr>
                      <a:rPr lang="en" altLang="zh-TW" b="0" i="0" u="none" strike="noStrike" dirty="0" smtClean="0">
                        <a:solidFill>
                          <a:srgbClr val="343541"/>
                        </a:solidFill>
                        <a:effectLst/>
                        <a:latin typeface="Cambria Math" panose="02040503050406030204" pitchFamily="18" charset="0"/>
                      </a:rPr>
                      <m:t>Build</m:t>
                    </m:r>
                    <m:r>
                      <a:rPr lang="en" altLang="zh-TW" b="0" i="0" u="none" strike="noStrike" dirty="0" smtClean="0">
                        <a:solidFill>
                          <a:srgbClr val="343541"/>
                        </a:solidFill>
                        <a:effectLst/>
                        <a:latin typeface="Cambria Math" panose="02040503050406030204" pitchFamily="18" charset="0"/>
                      </a:rPr>
                      <m:t> </m:t>
                    </m:r>
                    <m:acc>
                      <m:accPr>
                        <m:chr m:val="̂"/>
                        <m:ctrlPr>
                          <a:rPr lang="en" altLang="zh-TW" b="0" i="1" u="none" strike="noStrike" smtClean="0">
                            <a:solidFill>
                              <a:srgbClr val="343541"/>
                            </a:solidFill>
                            <a:effectLst/>
                            <a:latin typeface="Cambria Math" panose="02040503050406030204" pitchFamily="18" charset="0"/>
                          </a:rPr>
                        </m:ctrlPr>
                      </m:accPr>
                      <m:e>
                        <m:r>
                          <a:rPr lang="en-US" altLang="zh-TW" b="0" i="1" u="none" strike="noStrike" smtClean="0">
                            <a:solidFill>
                              <a:srgbClr val="343541"/>
                            </a:solidFill>
                            <a:effectLst/>
                            <a:latin typeface="Cambria Math" panose="02040503050406030204" pitchFamily="18" charset="0"/>
                          </a:rPr>
                          <m:t>𝐿</m:t>
                        </m:r>
                      </m:e>
                    </m:acc>
                    <m:r>
                      <a:rPr lang="en-US" altLang="zh-TW" b="0" i="1" u="none" strike="noStrike" smtClean="0">
                        <a:solidFill>
                          <a:srgbClr val="343541"/>
                        </a:solidFill>
                        <a:effectLst/>
                        <a:latin typeface="Cambria Math" panose="02040503050406030204" pitchFamily="18" charset="0"/>
                      </a:rPr>
                      <m:t>(</m:t>
                    </m:r>
                    <m:r>
                      <a:rPr lang="en-US" altLang="zh-TW" b="0" i="1" u="none" strike="noStrike" smtClean="0">
                        <a:solidFill>
                          <a:srgbClr val="343541"/>
                        </a:solidFill>
                        <a:effectLst/>
                        <a:latin typeface="Cambria Math" panose="02040503050406030204" pitchFamily="18" charset="0"/>
                      </a:rPr>
                      <m:t>𝑠</m:t>
                    </m:r>
                    <m:r>
                      <a:rPr lang="en-US" altLang="zh-TW" b="0" i="1" u="none" strike="noStrike" smtClean="0">
                        <a:solidFill>
                          <a:srgbClr val="343541"/>
                        </a:solidFill>
                        <a:effectLst/>
                        <a:latin typeface="Cambria Math" panose="02040503050406030204" pitchFamily="18" charset="0"/>
                      </a:rPr>
                      <m:t>,</m:t>
                    </m:r>
                    <m:r>
                      <a:rPr lang="en-US" altLang="zh-TW" b="0" i="1" u="none" strike="noStrike" smtClean="0">
                        <a:solidFill>
                          <a:srgbClr val="343541"/>
                        </a:solidFill>
                        <a:effectLst/>
                        <a:latin typeface="Cambria Math" panose="02040503050406030204" pitchFamily="18" charset="0"/>
                      </a:rPr>
                      <m:t>𝑡</m:t>
                    </m:r>
                    <m:r>
                      <a:rPr lang="en-US" altLang="zh-TW" b="0" i="1" u="none" strike="noStrike" smtClean="0">
                        <a:solidFill>
                          <a:srgbClr val="343541"/>
                        </a:solidFill>
                        <a:effectLst/>
                        <a:latin typeface="Cambria Math" panose="02040503050406030204" pitchFamily="18" charset="0"/>
                      </a:rPr>
                      <m:t>)</m:t>
                    </m:r>
                    <m:r>
                      <a:rPr lang="en" altLang="zh-TW" b="0" i="0" u="none" strike="noStrike" dirty="0" smtClean="0">
                        <a:solidFill>
                          <a:srgbClr val="343541"/>
                        </a:solidFill>
                        <a:effectLst/>
                        <a:latin typeface="Cambria Math" panose="02040503050406030204" pitchFamily="18" charset="0"/>
                      </a:rPr>
                      <m:t>  </m:t>
                    </m:r>
                    <m:r>
                      <m:rPr>
                        <m:sty m:val="p"/>
                      </m:rPr>
                      <a:rPr lang="en" altLang="zh-TW" b="0" i="0" u="none" strike="noStrike" dirty="0" smtClean="0">
                        <a:solidFill>
                          <a:srgbClr val="343541"/>
                        </a:solidFill>
                        <a:effectLst/>
                        <a:latin typeface="Cambria Math" panose="02040503050406030204" pitchFamily="18" charset="0"/>
                      </a:rPr>
                      <m:t>in</m:t>
                    </m:r>
                    <m:r>
                      <a:rPr lang="en" altLang="zh-TW" b="0" i="0" u="none" strike="noStrike" dirty="0" smtClean="0">
                        <a:solidFill>
                          <a:srgbClr val="343541"/>
                        </a:solidFill>
                        <a:effectLst/>
                        <a:latin typeface="Cambria Math" panose="02040503050406030204" pitchFamily="18" charset="0"/>
                      </a:rPr>
                      <m:t> </m:t>
                    </m:r>
                    <m:sSub>
                      <m:sSubPr>
                        <m:ctrlPr>
                          <a:rPr lang="en" altLang="zh-TW" b="0" i="1" u="none" strike="noStrike" smtClean="0">
                            <a:solidFill>
                              <a:srgbClr val="343541"/>
                            </a:solidFill>
                            <a:effectLst/>
                            <a:latin typeface="Cambria Math" panose="02040503050406030204" pitchFamily="18" charset="0"/>
                          </a:rPr>
                        </m:ctrlPr>
                      </m:sSubPr>
                      <m:e>
                        <m:r>
                          <a:rPr lang="en-US" altLang="zh-TW" b="0" i="1" u="none" strike="noStrike" smtClean="0">
                            <a:solidFill>
                              <a:srgbClr val="343541"/>
                            </a:solidFill>
                            <a:effectLst/>
                            <a:latin typeface="Cambria Math" panose="02040503050406030204" pitchFamily="18" charset="0"/>
                          </a:rPr>
                          <m:t>𝐺</m:t>
                        </m:r>
                      </m:e>
                      <m:sub>
                        <m:r>
                          <a:rPr lang="en-US" altLang="zh-TW" b="0" i="1" u="none" strike="noStrike" smtClean="0">
                            <a:solidFill>
                              <a:srgbClr val="343541"/>
                            </a:solidFill>
                            <a:effectLst/>
                            <a:latin typeface="Cambria Math" panose="02040503050406030204" pitchFamily="18" charset="0"/>
                          </a:rPr>
                          <m:t>𝑓</m:t>
                        </m:r>
                      </m:sub>
                    </m:sSub>
                    <m:r>
                      <a:rPr lang="en" altLang="zh-TW" b="0" i="1" u="none" strike="noStrike" dirty="0" smtClean="0">
                        <a:solidFill>
                          <a:srgbClr val="343541"/>
                        </a:solidFill>
                        <a:effectLst/>
                        <a:latin typeface="Cambria Math" panose="02040503050406030204" pitchFamily="18" charset="0"/>
                      </a:rPr>
                      <m:t> </m:t>
                    </m:r>
                    <m:r>
                      <a:rPr lang="en" altLang="zh-TW" b="0" i="0" u="none" strike="noStrike" dirty="0" smtClean="0">
                        <a:solidFill>
                          <a:srgbClr val="343541"/>
                        </a:solidFill>
                        <a:effectLst/>
                        <a:latin typeface="Cambria Math" panose="02040503050406030204" pitchFamily="18" charset="0"/>
                      </a:rPr>
                      <m:t>, </m:t>
                    </m:r>
                    <m:r>
                      <m:rPr>
                        <m:sty m:val="p"/>
                      </m:rPr>
                      <a:rPr lang="en" altLang="zh-TW" b="0" i="0" u="none" strike="noStrike" dirty="0" smtClean="0">
                        <a:solidFill>
                          <a:srgbClr val="343541"/>
                        </a:solidFill>
                        <a:effectLst/>
                        <a:latin typeface="Cambria Math" panose="02040503050406030204" pitchFamily="18" charset="0"/>
                      </a:rPr>
                      <m:t>using</m:t>
                    </m:r>
                    <m:r>
                      <a:rPr lang="en" altLang="zh-TW" b="0" i="0" u="none" strike="noStrike" dirty="0" smtClean="0">
                        <a:solidFill>
                          <a:srgbClr val="343541"/>
                        </a:solidFill>
                        <a:effectLst/>
                        <a:latin typeface="Cambria Math" panose="02040503050406030204" pitchFamily="18" charset="0"/>
                      </a:rPr>
                      <m:t> </m:t>
                    </m:r>
                    <m:r>
                      <m:rPr>
                        <m:sty m:val="p"/>
                      </m:rPr>
                      <a:rPr lang="en" altLang="zh-TW" b="0" i="0" u="none" strike="noStrike" dirty="0" smtClean="0">
                        <a:solidFill>
                          <a:srgbClr val="343541"/>
                        </a:solidFill>
                        <a:effectLst/>
                        <a:latin typeface="Cambria Math" panose="02040503050406030204" pitchFamily="18" charset="0"/>
                      </a:rPr>
                      <m:t>the</m:t>
                    </m:r>
                    <m:r>
                      <a:rPr lang="en" altLang="zh-TW" b="0" i="0" u="none" strike="noStrike" dirty="0" smtClean="0">
                        <a:solidFill>
                          <a:srgbClr val="343541"/>
                        </a:solidFill>
                        <a:effectLst/>
                        <a:latin typeface="Cambria Math" panose="02040503050406030204" pitchFamily="18" charset="0"/>
                      </a:rPr>
                      <m:t> </m:t>
                    </m:r>
                    <m:r>
                      <m:rPr>
                        <m:sty m:val="p"/>
                      </m:rPr>
                      <a:rPr lang="en" altLang="zh-TW" b="0" i="0" u="none" strike="noStrike" dirty="0" smtClean="0">
                        <a:solidFill>
                          <a:srgbClr val="343541"/>
                        </a:solidFill>
                        <a:effectLst/>
                        <a:latin typeface="Cambria Math" panose="02040503050406030204" pitchFamily="18" charset="0"/>
                      </a:rPr>
                      <m:t>extended</m:t>
                    </m:r>
                    <m:r>
                      <a:rPr lang="en" altLang="zh-TW" b="0" i="0" u="none" strike="noStrike" dirty="0" smtClean="0">
                        <a:solidFill>
                          <a:srgbClr val="343541"/>
                        </a:solidFill>
                        <a:effectLst/>
                        <a:latin typeface="Cambria Math" panose="02040503050406030204" pitchFamily="18" charset="0"/>
                      </a:rPr>
                      <m:t> </m:t>
                    </m:r>
                    <m:r>
                      <m:rPr>
                        <m:sty m:val="p"/>
                      </m:rPr>
                      <a:rPr lang="en" altLang="zh-TW" b="0" i="0" u="none" strike="noStrike" dirty="0" smtClean="0">
                        <a:solidFill>
                          <a:srgbClr val="343541"/>
                        </a:solidFill>
                        <a:effectLst/>
                        <a:latin typeface="Cambria Math" panose="02040503050406030204" pitchFamily="18" charset="0"/>
                      </a:rPr>
                      <m:t>BFS</m:t>
                    </m:r>
                    <m:r>
                      <a:rPr lang="en" altLang="zh-TW" b="0" i="0" u="none" strike="noStrike" dirty="0" smtClean="0">
                        <a:solidFill>
                          <a:srgbClr val="343541"/>
                        </a:solidFill>
                        <a:effectLst/>
                        <a:latin typeface="Cambria Math" panose="02040503050406030204" pitchFamily="18" charset="0"/>
                      </a:rPr>
                      <m:t> ;</m:t>
                    </m:r>
                  </m:oMath>
                </a14:m>
                <a:r>
                  <a:rPr lang="en" altLang="zh-TW" b="0" u="none" strike="noStrike" dirty="0">
                    <a:solidFill>
                      <a:srgbClr val="343541"/>
                    </a:solidFill>
                    <a:effectLst/>
                    <a:latin typeface="Söhne"/>
                  </a:rPr>
                  <a:t> </a:t>
                </a:r>
              </a:p>
              <a:p>
                <a:pPr lvl="1">
                  <a:lnSpc>
                    <a:spcPct val="150000"/>
                  </a:lnSpc>
                </a:pPr>
                <a14:m>
                  <m:oMath xmlns:m="http://schemas.openxmlformats.org/officeDocument/2006/math">
                    <m:r>
                      <a:rPr lang="en" altLang="zh-TW" i="0" dirty="0" smtClean="0">
                        <a:solidFill>
                          <a:srgbClr val="343541"/>
                        </a:solidFill>
                        <a:latin typeface="Cambria Math" panose="02040503050406030204" pitchFamily="18" charset="0"/>
                      </a:rPr>
                      <m:t>   </m:t>
                    </m:r>
                    <m:r>
                      <a:rPr lang="en" altLang="zh-TW" b="0" i="0" u="none" strike="noStrike" dirty="0" smtClean="0">
                        <a:solidFill>
                          <a:srgbClr val="343541"/>
                        </a:solidFill>
                        <a:effectLst/>
                        <a:latin typeface="Cambria Math" panose="02040503050406030204" pitchFamily="18" charset="0"/>
                      </a:rPr>
                      <m:t> </m:t>
                    </m:r>
                    <m:r>
                      <a:rPr lang="en" altLang="zh-TW" b="1" i="0" u="none" strike="noStrike" dirty="0" smtClean="0">
                        <a:solidFill>
                          <a:srgbClr val="343541"/>
                        </a:solidFill>
                        <a:effectLst/>
                        <a:latin typeface="Cambria Math" panose="02040503050406030204" pitchFamily="18" charset="0"/>
                      </a:rPr>
                      <m:t>𝐢𝐟</m:t>
                    </m:r>
                    <m:r>
                      <a:rPr lang="en" altLang="zh-TW" b="0" i="0" u="none" strike="noStrike" dirty="0" smtClean="0">
                        <a:solidFill>
                          <a:srgbClr val="343541"/>
                        </a:solidFill>
                        <a:effectLst/>
                        <a:latin typeface="Cambria Math" panose="02040503050406030204" pitchFamily="18" charset="0"/>
                      </a:rPr>
                      <m:t> </m:t>
                    </m:r>
                    <m:acc>
                      <m:accPr>
                        <m:chr m:val="̂"/>
                        <m:ctrlPr>
                          <a:rPr lang="en" altLang="zh-TW" b="0" i="1" u="none" strike="noStrike" smtClean="0">
                            <a:solidFill>
                              <a:srgbClr val="343541"/>
                            </a:solidFill>
                            <a:effectLst/>
                            <a:latin typeface="Cambria Math" panose="02040503050406030204" pitchFamily="18" charset="0"/>
                          </a:rPr>
                        </m:ctrlPr>
                      </m:accPr>
                      <m:e>
                        <m:r>
                          <a:rPr lang="en-US" altLang="zh-TW" b="0" i="1" u="none" strike="noStrike" smtClean="0">
                            <a:solidFill>
                              <a:srgbClr val="343541"/>
                            </a:solidFill>
                            <a:effectLst/>
                            <a:latin typeface="Cambria Math" panose="02040503050406030204" pitchFamily="18" charset="0"/>
                          </a:rPr>
                          <m:t>𝐿</m:t>
                        </m:r>
                      </m:e>
                    </m:acc>
                    <m:d>
                      <m:dPr>
                        <m:ctrlPr>
                          <a:rPr lang="en-US" altLang="zh-TW" b="0" i="1" u="none" strike="noStrike" smtClean="0">
                            <a:solidFill>
                              <a:srgbClr val="343541"/>
                            </a:solidFill>
                            <a:effectLst/>
                            <a:latin typeface="Cambria Math" panose="02040503050406030204" pitchFamily="18" charset="0"/>
                          </a:rPr>
                        </m:ctrlPr>
                      </m:dPr>
                      <m:e>
                        <m:r>
                          <a:rPr lang="en-US" altLang="zh-TW" b="0" i="1" u="none" strike="noStrike" smtClean="0">
                            <a:solidFill>
                              <a:srgbClr val="343541"/>
                            </a:solidFill>
                            <a:effectLst/>
                            <a:latin typeface="Cambria Math" panose="02040503050406030204" pitchFamily="18" charset="0"/>
                          </a:rPr>
                          <m:t>𝑠</m:t>
                        </m:r>
                        <m:r>
                          <a:rPr lang="en-US" altLang="zh-TW" b="0" i="1" u="none" strike="noStrike" smtClean="0">
                            <a:solidFill>
                              <a:srgbClr val="343541"/>
                            </a:solidFill>
                            <a:effectLst/>
                            <a:latin typeface="Cambria Math" panose="02040503050406030204" pitchFamily="18" charset="0"/>
                          </a:rPr>
                          <m:t>,</m:t>
                        </m:r>
                        <m:r>
                          <a:rPr lang="en-US" altLang="zh-TW" b="0" i="1" u="none" strike="noStrike" smtClean="0">
                            <a:solidFill>
                              <a:srgbClr val="343541"/>
                            </a:solidFill>
                            <a:effectLst/>
                            <a:latin typeface="Cambria Math" panose="02040503050406030204" pitchFamily="18" charset="0"/>
                          </a:rPr>
                          <m:t>𝑡</m:t>
                        </m:r>
                      </m:e>
                    </m:d>
                    <m:r>
                      <a:rPr lang="en-US" altLang="zh-TW" b="0" i="1" u="none" strike="noStrike" smtClean="0">
                        <a:solidFill>
                          <a:srgbClr val="343541"/>
                        </a:solidFill>
                        <a:effectLst/>
                        <a:latin typeface="Cambria Math" panose="02040503050406030204" pitchFamily="18" charset="0"/>
                      </a:rPr>
                      <m:t>=</m:t>
                    </m:r>
                    <m:r>
                      <a:rPr lang="en-US" altLang="zh-TW" b="0" i="1" u="none" strike="noStrike" smtClean="0">
                        <a:solidFill>
                          <a:srgbClr val="343541"/>
                        </a:solidFill>
                        <a:effectLst/>
                        <a:latin typeface="Cambria Math" panose="02040503050406030204" pitchFamily="18" charset="0"/>
                        <a:ea typeface="Cambria Math" panose="02040503050406030204" pitchFamily="18" charset="0"/>
                      </a:rPr>
                      <m:t>∅</m:t>
                    </m:r>
                    <m:r>
                      <a:rPr lang="en" altLang="zh-TW" b="0" i="1" u="none" strike="noStrike" dirty="0" smtClean="0">
                        <a:solidFill>
                          <a:srgbClr val="343541"/>
                        </a:solidFill>
                        <a:effectLst/>
                        <a:latin typeface="Cambria Math" panose="02040503050406030204" pitchFamily="18" charset="0"/>
                      </a:rPr>
                      <m:t> </m:t>
                    </m:r>
                    <m:r>
                      <a:rPr lang="en" altLang="zh-TW" b="1" i="0" u="none" strike="noStrike" dirty="0" smtClean="0">
                        <a:solidFill>
                          <a:srgbClr val="343541"/>
                        </a:solidFill>
                        <a:effectLst/>
                        <a:latin typeface="Cambria Math" panose="02040503050406030204" pitchFamily="18" charset="0"/>
                      </a:rPr>
                      <m:t>𝐭𝐡𝐞𝐧</m:t>
                    </m:r>
                    <m:r>
                      <a:rPr lang="en" altLang="zh-TW" b="1" i="0" u="none" strike="noStrike" dirty="0" smtClean="0">
                        <a:solidFill>
                          <a:srgbClr val="343541"/>
                        </a:solidFill>
                        <a:effectLst/>
                        <a:latin typeface="Cambria Math" panose="02040503050406030204" pitchFamily="18" charset="0"/>
                      </a:rPr>
                      <m:t> </m:t>
                    </m:r>
                    <m:r>
                      <a:rPr lang="en" altLang="zh-TW" b="1" i="0" u="none" strike="noStrike" dirty="0" smtClean="0">
                        <a:solidFill>
                          <a:srgbClr val="343541"/>
                        </a:solidFill>
                        <a:effectLst/>
                        <a:latin typeface="Cambria Math" panose="02040503050406030204" pitchFamily="18" charset="0"/>
                      </a:rPr>
                      <m:t>𝐫𝐞𝐭𝐮𝐫𝐧</m:t>
                    </m:r>
                    <m:r>
                      <a:rPr lang="en" altLang="zh-TW" b="1" i="0" u="none" strike="noStrike" dirty="0" smtClean="0">
                        <a:solidFill>
                          <a:srgbClr val="343541"/>
                        </a:solidFill>
                        <a:effectLst/>
                        <a:latin typeface="Cambria Math" panose="02040503050406030204" pitchFamily="18" charset="0"/>
                      </a:rPr>
                      <m:t> </m:t>
                    </m:r>
                    <m:r>
                      <a:rPr lang="en-US" altLang="zh-TW" b="0" i="1" u="none" strike="noStrike" smtClean="0">
                        <a:solidFill>
                          <a:srgbClr val="343541"/>
                        </a:solidFill>
                        <a:effectLst/>
                        <a:latin typeface="Cambria Math" panose="02040503050406030204" pitchFamily="18" charset="0"/>
                      </a:rPr>
                      <m:t>𝑓</m:t>
                    </m:r>
                  </m:oMath>
                </a14:m>
                <a:r>
                  <a:rPr lang="en" altLang="zh-TW" b="0" i="0" u="none" strike="noStrike" dirty="0">
                    <a:solidFill>
                      <a:srgbClr val="343541"/>
                    </a:solidFill>
                    <a:effectLst/>
                    <a:latin typeface="Söhne"/>
                  </a:rPr>
                  <a:t> </a:t>
                </a:r>
              </a:p>
              <a:p>
                <a:pPr lvl="1">
                  <a:lnSpc>
                    <a:spcPct val="150000"/>
                  </a:lnSpc>
                </a:pPr>
                <a14:m>
                  <m:oMath xmlns:m="http://schemas.openxmlformats.org/officeDocument/2006/math">
                    <m:r>
                      <a:rPr lang="en" altLang="zh-TW" i="1" dirty="0" smtClean="0">
                        <a:solidFill>
                          <a:srgbClr val="343541"/>
                        </a:solidFill>
                        <a:latin typeface="Cambria Math" panose="02040503050406030204" pitchFamily="18" charset="0"/>
                      </a:rPr>
                      <m:t>   </m:t>
                    </m:r>
                    <m:r>
                      <a:rPr lang="en" altLang="zh-TW" b="0" i="1" u="none" strike="noStrike" dirty="0" smtClean="0">
                        <a:solidFill>
                          <a:srgbClr val="343541"/>
                        </a:solidFill>
                        <a:effectLst/>
                        <a:latin typeface="Cambria Math" panose="02040503050406030204" pitchFamily="18" charset="0"/>
                      </a:rPr>
                      <m:t> </m:t>
                    </m:r>
                    <m:r>
                      <a:rPr lang="en" altLang="zh-TW" b="1" i="0" u="none" strike="noStrike" dirty="0" smtClean="0">
                        <a:solidFill>
                          <a:srgbClr val="343541"/>
                        </a:solidFill>
                        <a:effectLst/>
                        <a:latin typeface="Cambria Math" panose="02040503050406030204" pitchFamily="18" charset="0"/>
                      </a:rPr>
                      <m:t>𝐞𝐥𝐬𝐞</m:t>
                    </m:r>
                    <m:acc>
                      <m:accPr>
                        <m:chr m:val="̂"/>
                        <m:ctrlPr>
                          <a:rPr lang="en" altLang="zh-TW" b="0" i="1" u="none" strike="noStrike" smtClean="0">
                            <a:solidFill>
                              <a:srgbClr val="343541"/>
                            </a:solidFill>
                            <a:effectLst/>
                            <a:latin typeface="Cambria Math" panose="02040503050406030204" pitchFamily="18" charset="0"/>
                          </a:rPr>
                        </m:ctrlPr>
                      </m:accPr>
                      <m:e>
                        <m:r>
                          <a:rPr lang="en-US" altLang="zh-TW" b="0" i="1" u="none" strike="noStrike" smtClean="0">
                            <a:solidFill>
                              <a:srgbClr val="343541"/>
                            </a:solidFill>
                            <a:effectLst/>
                            <a:latin typeface="Cambria Math" panose="02040503050406030204" pitchFamily="18" charset="0"/>
                          </a:rPr>
                          <m:t>  </m:t>
                        </m:r>
                        <m:r>
                          <a:rPr lang="en-US" altLang="zh-TW" b="0" i="1" u="none" strike="noStrike" smtClean="0">
                            <a:solidFill>
                              <a:srgbClr val="343541"/>
                            </a:solidFill>
                            <a:effectLst/>
                            <a:latin typeface="Cambria Math" panose="02040503050406030204" pitchFamily="18" charset="0"/>
                          </a:rPr>
                          <m:t>𝐿</m:t>
                        </m:r>
                      </m:e>
                    </m:acc>
                    <m:r>
                      <a:rPr lang="en" altLang="zh-TW" b="0" i="1" u="none" strike="noStrike" smtClean="0">
                        <a:solidFill>
                          <a:srgbClr val="343541"/>
                        </a:solidFill>
                        <a:effectLst/>
                        <a:latin typeface="Cambria Math" panose="02040503050406030204" pitchFamily="18" charset="0"/>
                        <a:ea typeface="Cambria Math" panose="02040503050406030204" pitchFamily="18" charset="0"/>
                      </a:rPr>
                      <m:t>←</m:t>
                    </m:r>
                    <m:acc>
                      <m:accPr>
                        <m:chr m:val="̂"/>
                        <m:ctrlPr>
                          <a:rPr lang="en" altLang="zh-TW" b="0" i="1" u="none" strike="noStrike" smtClean="0">
                            <a:solidFill>
                              <a:srgbClr val="343541"/>
                            </a:solidFill>
                            <a:effectLst/>
                            <a:latin typeface="Cambria Math" panose="02040503050406030204" pitchFamily="18" charset="0"/>
                          </a:rPr>
                        </m:ctrlPr>
                      </m:accPr>
                      <m:e>
                        <m:r>
                          <a:rPr lang="en-US" altLang="zh-TW" b="0" i="1" u="none" strike="noStrike" smtClean="0">
                            <a:solidFill>
                              <a:srgbClr val="343541"/>
                            </a:solidFill>
                            <a:effectLst/>
                            <a:latin typeface="Cambria Math" panose="02040503050406030204" pitchFamily="18" charset="0"/>
                          </a:rPr>
                          <m:t>𝐿</m:t>
                        </m:r>
                      </m:e>
                    </m:acc>
                    <m:d>
                      <m:dPr>
                        <m:ctrlPr>
                          <a:rPr lang="en-US" altLang="zh-TW" b="0" i="1" u="none" strike="noStrike" smtClean="0">
                            <a:solidFill>
                              <a:srgbClr val="343541"/>
                            </a:solidFill>
                            <a:effectLst/>
                            <a:latin typeface="Cambria Math" panose="02040503050406030204" pitchFamily="18" charset="0"/>
                          </a:rPr>
                        </m:ctrlPr>
                      </m:dPr>
                      <m:e>
                        <m:r>
                          <a:rPr lang="en-US" altLang="zh-TW" b="0" i="1" u="none" strike="noStrike" smtClean="0">
                            <a:solidFill>
                              <a:srgbClr val="343541"/>
                            </a:solidFill>
                            <a:effectLst/>
                            <a:latin typeface="Cambria Math" panose="02040503050406030204" pitchFamily="18" charset="0"/>
                          </a:rPr>
                          <m:t>𝑠</m:t>
                        </m:r>
                        <m:r>
                          <a:rPr lang="en-US" altLang="zh-TW" b="0" i="1" u="none" strike="noStrike" smtClean="0">
                            <a:solidFill>
                              <a:srgbClr val="343541"/>
                            </a:solidFill>
                            <a:effectLst/>
                            <a:latin typeface="Cambria Math" panose="02040503050406030204" pitchFamily="18" charset="0"/>
                          </a:rPr>
                          <m:t>,</m:t>
                        </m:r>
                        <m:r>
                          <a:rPr lang="en-US" altLang="zh-TW" b="0" i="1" u="none" strike="noStrike" smtClean="0">
                            <a:solidFill>
                              <a:srgbClr val="343541"/>
                            </a:solidFill>
                            <a:effectLst/>
                            <a:latin typeface="Cambria Math" panose="02040503050406030204" pitchFamily="18" charset="0"/>
                          </a:rPr>
                          <m:t>𝑡</m:t>
                        </m:r>
                      </m:e>
                    </m:d>
                    <m:r>
                      <a:rPr lang="en" altLang="zh-TW" b="0" i="1" u="none" strike="noStrike" dirty="0" smtClean="0">
                        <a:solidFill>
                          <a:srgbClr val="343541"/>
                        </a:solidFill>
                        <a:effectLst/>
                        <a:latin typeface="Cambria Math" panose="02040503050406030204" pitchFamily="18" charset="0"/>
                      </a:rPr>
                      <m:t>;</m:t>
                    </m:r>
                  </m:oMath>
                </a14:m>
                <a:r>
                  <a:rPr lang="en" altLang="zh-TW" b="0" i="0" u="none" strike="noStrike" dirty="0">
                    <a:solidFill>
                      <a:srgbClr val="343541"/>
                    </a:solidFill>
                    <a:effectLst/>
                    <a:latin typeface="Söhne"/>
                  </a:rPr>
                  <a:t> </a:t>
                </a:r>
              </a:p>
              <a:p>
                <a:pPr lvl="1">
                  <a:lnSpc>
                    <a:spcPct val="150000"/>
                  </a:lnSpc>
                </a:pPr>
                <a:r>
                  <a:rPr lang="en-US" altLang="zh-TW" b="0" u="none" strike="noStrike" dirty="0">
                    <a:solidFill>
                      <a:srgbClr val="343541"/>
                    </a:solidFill>
                    <a:effectLst/>
                  </a:rPr>
                  <a:t>   </a:t>
                </a:r>
                <a14:m>
                  <m:oMath xmlns:m="http://schemas.openxmlformats.org/officeDocument/2006/math">
                    <m:r>
                      <a:rPr lang="en-US" altLang="zh-TW" b="0" i="1" u="none" strike="noStrike" smtClean="0">
                        <a:solidFill>
                          <a:srgbClr val="343541"/>
                        </a:solidFill>
                        <a:effectLst/>
                        <a:latin typeface="Cambria Math" panose="02040503050406030204" pitchFamily="18" charset="0"/>
                      </a:rPr>
                      <m:t>/∗</m:t>
                    </m:r>
                    <m:r>
                      <a:rPr lang="en-US" altLang="zh-TW" b="0" i="1" u="none" strike="noStrike" smtClean="0">
                        <a:solidFill>
                          <a:srgbClr val="343541"/>
                        </a:solidFill>
                        <a:effectLst/>
                        <a:latin typeface="Cambria Math" panose="02040503050406030204" pitchFamily="18" charset="0"/>
                      </a:rPr>
                      <m:t>𝐼𝑡𝑒𝑟𝑎𝑡𝑖𝑜𝑛</m:t>
                    </m:r>
                    <m:r>
                      <a:rPr lang="en" altLang="zh-TW" b="0" i="1" u="none" strike="noStrike" dirty="0" smtClean="0">
                        <a:solidFill>
                          <a:srgbClr val="343541"/>
                        </a:solidFill>
                        <a:effectLst/>
                        <a:latin typeface="Cambria Math" panose="02040503050406030204" pitchFamily="18" charset="0"/>
                      </a:rPr>
                      <m:t> </m:t>
                    </m:r>
                    <m:r>
                      <a:rPr lang="en-US" altLang="zh-TW" b="0" i="1" u="none" strike="noStrike" smtClean="0">
                        <a:solidFill>
                          <a:srgbClr val="343541"/>
                        </a:solidFill>
                        <a:effectLst/>
                        <a:latin typeface="Cambria Math" panose="02040503050406030204" pitchFamily="18" charset="0"/>
                      </a:rPr>
                      <m:t>𝐿𝑜𝑜𝑝</m:t>
                    </m:r>
                    <m:r>
                      <a:rPr lang="en-US" altLang="zh-TW" b="0" i="1" u="none" strike="noStrike" smtClean="0">
                        <a:solidFill>
                          <a:srgbClr val="343541"/>
                        </a:solidFill>
                        <a:effectLst/>
                        <a:latin typeface="Cambria Math" panose="02040503050406030204" pitchFamily="18" charset="0"/>
                      </a:rPr>
                      <m:t>:  ∗/</m:t>
                    </m:r>
                  </m:oMath>
                </a14:m>
                <a:r>
                  <a:rPr lang="en-US" altLang="zh-TW" b="0" i="0" u="none" strike="noStrike" dirty="0">
                    <a:solidFill>
                      <a:srgbClr val="343541"/>
                    </a:solidFill>
                    <a:effectLst/>
                    <a:latin typeface="Söhne"/>
                  </a:rPr>
                  <a:t> </a:t>
                </a:r>
              </a:p>
              <a:p>
                <a:pPr lvl="1">
                  <a:lnSpc>
                    <a:spcPct val="150000"/>
                  </a:lnSpc>
                </a:pPr>
                <a:r>
                  <a:rPr lang="en" altLang="zh-TW" b="0" u="none" strike="noStrike" dirty="0">
                    <a:solidFill>
                      <a:srgbClr val="343541"/>
                    </a:solidFill>
                    <a:effectLst/>
                  </a:rPr>
                  <a:t>   </a:t>
                </a:r>
                <a14:m>
                  <m:oMath xmlns:m="http://schemas.openxmlformats.org/officeDocument/2006/math">
                    <m:r>
                      <a:rPr lang="en" altLang="zh-TW" b="1" i="0" u="none" strike="noStrike" dirty="0" smtClean="0">
                        <a:solidFill>
                          <a:srgbClr val="343541"/>
                        </a:solidFill>
                        <a:effectLst/>
                        <a:latin typeface="Cambria Math" panose="02040503050406030204" pitchFamily="18" charset="0"/>
                      </a:rPr>
                      <m:t>𝐖𝐡𝐢𝐥𝐞</m:t>
                    </m:r>
                    <m:r>
                      <a:rPr lang="en" altLang="zh-TW" b="1" i="0" u="none" strike="noStrike" dirty="0" smtClean="0">
                        <a:solidFill>
                          <a:srgbClr val="343541"/>
                        </a:solidFill>
                        <a:effectLst/>
                        <a:latin typeface="Cambria Math" panose="02040503050406030204" pitchFamily="18" charset="0"/>
                      </a:rPr>
                      <m:t> </m:t>
                    </m:r>
                    <m:acc>
                      <m:accPr>
                        <m:chr m:val="̂"/>
                        <m:ctrlPr>
                          <a:rPr lang="en" altLang="zh-TW" i="1" u="none" strike="noStrike" smtClean="0">
                            <a:solidFill>
                              <a:srgbClr val="343541"/>
                            </a:solidFill>
                            <a:effectLst/>
                            <a:latin typeface="Cambria Math" panose="02040503050406030204" pitchFamily="18" charset="0"/>
                          </a:rPr>
                        </m:ctrlPr>
                      </m:accPr>
                      <m:e>
                        <m:r>
                          <a:rPr lang="en-US" altLang="zh-TW" b="0" i="1" u="none" strike="noStrike" smtClean="0">
                            <a:solidFill>
                              <a:srgbClr val="343541"/>
                            </a:solidFill>
                            <a:effectLst/>
                            <a:latin typeface="Cambria Math" panose="02040503050406030204" pitchFamily="18" charset="0"/>
                          </a:rPr>
                          <m:t>𝐿</m:t>
                        </m:r>
                      </m:e>
                    </m:acc>
                    <m:r>
                      <a:rPr lang="en" altLang="zh-TW" b="0" i="0" u="none" strike="noStrike" dirty="0" smtClean="0">
                        <a:solidFill>
                          <a:srgbClr val="343541"/>
                        </a:solidFill>
                        <a:effectLst/>
                        <a:latin typeface="Cambria Math" panose="02040503050406030204" pitchFamily="18" charset="0"/>
                      </a:rPr>
                      <m:t> </m:t>
                    </m:r>
                    <m:r>
                      <m:rPr>
                        <m:sty m:val="p"/>
                      </m:rPr>
                      <a:rPr lang="en" altLang="zh-TW" b="0" i="0" u="none" strike="noStrike" dirty="0" smtClean="0">
                        <a:solidFill>
                          <a:srgbClr val="343541"/>
                        </a:solidFill>
                        <a:effectLst/>
                        <a:latin typeface="Cambria Math" panose="02040503050406030204" pitchFamily="18" charset="0"/>
                      </a:rPr>
                      <m:t>is</m:t>
                    </m:r>
                    <m:r>
                      <a:rPr lang="en" altLang="zh-TW" b="0" i="0" u="none" strike="noStrike" dirty="0" smtClean="0">
                        <a:solidFill>
                          <a:srgbClr val="343541"/>
                        </a:solidFill>
                        <a:effectLst/>
                        <a:latin typeface="Cambria Math" panose="02040503050406030204" pitchFamily="18" charset="0"/>
                      </a:rPr>
                      <m:t> </m:t>
                    </m:r>
                    <m:r>
                      <m:rPr>
                        <m:sty m:val="p"/>
                      </m:rPr>
                      <a:rPr lang="en" altLang="zh-TW" b="0" i="0" u="none" strike="noStrike" dirty="0" smtClean="0">
                        <a:solidFill>
                          <a:srgbClr val="343541"/>
                        </a:solidFill>
                        <a:effectLst/>
                        <a:latin typeface="Cambria Math" panose="02040503050406030204" pitchFamily="18" charset="0"/>
                      </a:rPr>
                      <m:t>not</m:t>
                    </m:r>
                    <m:r>
                      <a:rPr lang="en" altLang="zh-TW" b="0" i="0" u="none" strike="noStrike" dirty="0" smtClean="0">
                        <a:solidFill>
                          <a:srgbClr val="343541"/>
                        </a:solidFill>
                        <a:effectLst/>
                        <a:latin typeface="Cambria Math" panose="02040503050406030204" pitchFamily="18" charset="0"/>
                      </a:rPr>
                      <m:t> </m:t>
                    </m:r>
                    <m:r>
                      <m:rPr>
                        <m:sty m:val="p"/>
                      </m:rPr>
                      <a:rPr lang="en" altLang="zh-TW" b="0" i="0" u="none" strike="noStrike" dirty="0" smtClean="0">
                        <a:solidFill>
                          <a:srgbClr val="343541"/>
                        </a:solidFill>
                        <a:effectLst/>
                        <a:latin typeface="Cambria Math" panose="02040503050406030204" pitchFamily="18" charset="0"/>
                      </a:rPr>
                      <m:t>empty</m:t>
                    </m:r>
                    <m:r>
                      <a:rPr lang="en" altLang="zh-TW" b="0" i="0" u="none" strike="noStrike" dirty="0" smtClean="0">
                        <a:solidFill>
                          <a:srgbClr val="343541"/>
                        </a:solidFill>
                        <a:effectLst/>
                        <a:latin typeface="Cambria Math" panose="02040503050406030204" pitchFamily="18" charset="0"/>
                      </a:rPr>
                      <m:t>  </m:t>
                    </m:r>
                    <m:r>
                      <a:rPr lang="en" altLang="zh-TW" b="1" i="0" u="none" strike="noStrike" dirty="0" smtClean="0">
                        <a:solidFill>
                          <a:srgbClr val="343541"/>
                        </a:solidFill>
                        <a:effectLst/>
                        <a:latin typeface="Cambria Math" panose="02040503050406030204" pitchFamily="18" charset="0"/>
                      </a:rPr>
                      <m:t>𝐝𝐨</m:t>
                    </m:r>
                  </m:oMath>
                </a14:m>
                <a:r>
                  <a:rPr lang="en" altLang="zh-TW" b="1" u="none" strike="noStrike" dirty="0">
                    <a:solidFill>
                      <a:srgbClr val="343541"/>
                    </a:solidFill>
                    <a:effectLst/>
                    <a:latin typeface="Söhne"/>
                  </a:rPr>
                  <a:t> </a:t>
                </a:r>
              </a:p>
              <a:p>
                <a:pPr lvl="1">
                  <a:lnSpc>
                    <a:spcPct val="150000"/>
                  </a:lnSpc>
                </a:pPr>
                <a14:m>
                  <m:oMath xmlns:m="http://schemas.openxmlformats.org/officeDocument/2006/math">
                    <m:r>
                      <a:rPr lang="en" altLang="zh-TW" b="0" i="1" u="none" strike="noStrike" dirty="0" smtClean="0">
                        <a:solidFill>
                          <a:srgbClr val="343541"/>
                        </a:solidFill>
                        <a:effectLst/>
                        <a:latin typeface="Cambria Math" panose="02040503050406030204" pitchFamily="18" charset="0"/>
                      </a:rPr>
                      <m:t> /</m:t>
                    </m:r>
                    <m:r>
                      <a:rPr lang="en-US" altLang="zh-TW" b="0" i="1" u="none" strike="noStrike" dirty="0" smtClean="0">
                        <a:solidFill>
                          <a:srgbClr val="343541"/>
                        </a:solidFill>
                        <a:effectLst/>
                        <a:latin typeface="Cambria Math" panose="02040503050406030204" pitchFamily="18" charset="0"/>
                      </a:rPr>
                      <m:t>∗</m:t>
                    </m:r>
                    <m:r>
                      <a:rPr lang="en" altLang="zh-TW" b="0" i="1" u="none" strike="noStrike" dirty="0" smtClean="0">
                        <a:solidFill>
                          <a:srgbClr val="343541"/>
                        </a:solidFill>
                        <a:effectLst/>
                        <a:latin typeface="Cambria Math" panose="02040503050406030204" pitchFamily="18" charset="0"/>
                      </a:rPr>
                      <m:t>   </m:t>
                    </m:r>
                  </m:oMath>
                </a14:m>
                <a:r>
                  <a:rPr lang="en-US" altLang="zh-TW" b="0" i="0" u="none" strike="noStrike" dirty="0">
                    <a:solidFill>
                      <a:srgbClr val="343541"/>
                    </a:solidFill>
                    <a:effectLst/>
                    <a:latin typeface="Söhne"/>
                  </a:rPr>
                  <a:t> </a:t>
                </a:r>
              </a:p>
              <a:p>
                <a:pPr lvl="1">
                  <a:lnSpc>
                    <a:spcPct val="150000"/>
                  </a:lnSpc>
                </a:pPr>
                <a14:m>
                  <m:oMath xmlns:m="http://schemas.openxmlformats.org/officeDocument/2006/math">
                    <m:r>
                      <a:rPr lang="en-US" altLang="zh-TW" b="0" i="1" u="none" strike="noStrike" smtClean="0">
                        <a:solidFill>
                          <a:srgbClr val="343541"/>
                        </a:solidFill>
                        <a:effectLst/>
                        <a:latin typeface="Cambria Math" panose="02040503050406030204" pitchFamily="18" charset="0"/>
                      </a:rPr>
                      <m:t>𝐼𝑡𝑒𝑟𝑎𝑡𝑖𝑜𝑛</m:t>
                    </m:r>
                    <m:r>
                      <a:rPr lang="en" altLang="zh-TW" b="0" i="1" u="none" strike="noStrike" dirty="0" smtClean="0">
                        <a:solidFill>
                          <a:srgbClr val="343541"/>
                        </a:solidFill>
                        <a:effectLst/>
                        <a:latin typeface="Cambria Math" panose="02040503050406030204" pitchFamily="18" charset="0"/>
                      </a:rPr>
                      <m:t> </m:t>
                    </m:r>
                    <m:r>
                      <a:rPr lang="en-US" altLang="zh-TW" b="0" i="1" u="none" strike="noStrike" smtClean="0">
                        <a:solidFill>
                          <a:srgbClr val="343541"/>
                        </a:solidFill>
                        <a:effectLst/>
                        <a:latin typeface="Cambria Math" panose="02040503050406030204" pitchFamily="18" charset="0"/>
                      </a:rPr>
                      <m:t>𝐼𝑛𝑣𝑎𝑟𝑖𝑎𝑡</m:t>
                    </m:r>
                    <m:r>
                      <a:rPr lang="en-US" altLang="zh-TW" b="0" i="1" u="none" strike="noStrike" smtClean="0">
                        <a:solidFill>
                          <a:srgbClr val="343541"/>
                        </a:solidFill>
                        <a:effectLst/>
                        <a:latin typeface="Cambria Math" panose="02040503050406030204" pitchFamily="18" charset="0"/>
                      </a:rPr>
                      <m:t>:</m:t>
                    </m:r>
                    <m:acc>
                      <m:accPr>
                        <m:chr m:val="̂"/>
                        <m:ctrlPr>
                          <a:rPr lang="en" altLang="zh-TW" b="0" i="1" u="none" strike="noStrike" smtClean="0">
                            <a:solidFill>
                              <a:srgbClr val="343541"/>
                            </a:solidFill>
                            <a:effectLst/>
                            <a:latin typeface="Cambria Math" panose="02040503050406030204" pitchFamily="18" charset="0"/>
                          </a:rPr>
                        </m:ctrlPr>
                      </m:accPr>
                      <m:e>
                        <m:r>
                          <a:rPr lang="en-US" altLang="zh-TW" b="0" i="1" u="none" strike="noStrike" smtClean="0">
                            <a:solidFill>
                              <a:srgbClr val="343541"/>
                            </a:solidFill>
                            <a:effectLst/>
                            <a:latin typeface="Cambria Math" panose="02040503050406030204" pitchFamily="18" charset="0"/>
                          </a:rPr>
                          <m:t>𝐿</m:t>
                        </m:r>
                      </m:e>
                    </m:acc>
                    <m:r>
                      <a:rPr lang="en-US" altLang="zh-TW" b="0" i="1" u="none" strike="noStrike" smtClean="0">
                        <a:solidFill>
                          <a:srgbClr val="343541"/>
                        </a:solidFill>
                        <a:effectLst/>
                        <a:latin typeface="Cambria Math" panose="02040503050406030204" pitchFamily="18" charset="0"/>
                      </a:rPr>
                      <m:t> </m:t>
                    </m:r>
                    <m:r>
                      <a:rPr lang="en" altLang="zh-TW" b="0" i="1" u="none" strike="noStrike" dirty="0" smtClean="0">
                        <a:solidFill>
                          <a:srgbClr val="343541"/>
                        </a:solidFill>
                        <a:effectLst/>
                        <a:latin typeface="Cambria Math" panose="02040503050406030204" pitchFamily="18" charset="0"/>
                      </a:rPr>
                      <m:t>𝑖𝑠</m:t>
                    </m:r>
                    <m:r>
                      <a:rPr lang="en" altLang="zh-TW" b="0" i="1" u="none" strike="noStrike" dirty="0" smtClean="0">
                        <a:solidFill>
                          <a:srgbClr val="343541"/>
                        </a:solidFill>
                        <a:effectLst/>
                        <a:latin typeface="Cambria Math" panose="02040503050406030204" pitchFamily="18" charset="0"/>
                      </a:rPr>
                      <m:t> </m:t>
                    </m:r>
                    <m:r>
                      <a:rPr lang="en" altLang="zh-TW" b="0" i="1" u="none" strike="noStrike" dirty="0" smtClean="0">
                        <a:solidFill>
                          <a:srgbClr val="343541"/>
                        </a:solidFill>
                        <a:effectLst/>
                        <a:latin typeface="Cambria Math" panose="02040503050406030204" pitchFamily="18" charset="0"/>
                      </a:rPr>
                      <m:t>𝑡h𝑒</m:t>
                    </m:r>
                    <m:r>
                      <a:rPr lang="en" altLang="zh-TW" b="0" i="1" u="none" strike="noStrike" dirty="0" smtClean="0">
                        <a:solidFill>
                          <a:srgbClr val="343541"/>
                        </a:solidFill>
                        <a:effectLst/>
                        <a:latin typeface="Cambria Math" panose="02040503050406030204" pitchFamily="18" charset="0"/>
                      </a:rPr>
                      <m:t> </m:t>
                    </m:r>
                    <m:r>
                      <a:rPr lang="en" altLang="zh-TW" b="0" i="1" u="none" strike="noStrike" dirty="0" smtClean="0">
                        <a:solidFill>
                          <a:srgbClr val="343541"/>
                        </a:solidFill>
                        <a:effectLst/>
                        <a:latin typeface="Cambria Math" panose="02040503050406030204" pitchFamily="18" charset="0"/>
                      </a:rPr>
                      <m:t>𝑢𝑛𝑖𝑜𝑛</m:t>
                    </m:r>
                    <m:r>
                      <a:rPr lang="en" altLang="zh-TW" b="0" i="1" u="none" strike="noStrike" dirty="0" smtClean="0">
                        <a:solidFill>
                          <a:srgbClr val="343541"/>
                        </a:solidFill>
                        <a:effectLst/>
                        <a:latin typeface="Cambria Math" panose="02040503050406030204" pitchFamily="18" charset="0"/>
                      </a:rPr>
                      <m:t> </m:t>
                    </m:r>
                    <m:r>
                      <a:rPr lang="en" altLang="zh-TW" b="0" i="1" u="none" strike="noStrike" dirty="0" smtClean="0">
                        <a:solidFill>
                          <a:srgbClr val="343541"/>
                        </a:solidFill>
                        <a:effectLst/>
                        <a:latin typeface="Cambria Math" panose="02040503050406030204" pitchFamily="18" charset="0"/>
                      </a:rPr>
                      <m:t>𝑜𝑓</m:t>
                    </m:r>
                    <m:r>
                      <a:rPr lang="en" altLang="zh-TW" b="0" i="1" u="none" strike="noStrike" dirty="0" smtClean="0">
                        <a:solidFill>
                          <a:srgbClr val="343541"/>
                        </a:solidFill>
                        <a:effectLst/>
                        <a:latin typeface="Cambria Math" panose="02040503050406030204" pitchFamily="18" charset="0"/>
                      </a:rPr>
                      <m:t> </m:t>
                    </m:r>
                    <m:r>
                      <a:rPr lang="en" altLang="zh-TW" b="0" i="1" u="none" strike="noStrike" dirty="0" smtClean="0">
                        <a:solidFill>
                          <a:srgbClr val="343541"/>
                        </a:solidFill>
                        <a:effectLst/>
                        <a:latin typeface="Cambria Math" panose="02040503050406030204" pitchFamily="18" charset="0"/>
                      </a:rPr>
                      <m:t>𝑎𝑙𝑙</m:t>
                    </m:r>
                    <m:r>
                      <a:rPr lang="en" altLang="zh-TW" b="0" i="1" u="none" strike="noStrike" dirty="0" smtClean="0">
                        <a:solidFill>
                          <a:srgbClr val="343541"/>
                        </a:solidFill>
                        <a:effectLst/>
                        <a:latin typeface="Cambria Math" panose="02040503050406030204" pitchFamily="18" charset="0"/>
                      </a:rPr>
                      <m:t> </m:t>
                    </m:r>
                    <m:r>
                      <a:rPr lang="en" altLang="zh-TW" b="0" i="1" u="none" strike="noStrike" dirty="0" smtClean="0">
                        <a:solidFill>
                          <a:srgbClr val="343541"/>
                        </a:solidFill>
                        <a:effectLst/>
                        <a:latin typeface="Cambria Math" panose="02040503050406030204" pitchFamily="18" charset="0"/>
                      </a:rPr>
                      <m:t>𝑠h𝑜𝑟𝑡𝑒𝑠𝑡</m:t>
                    </m:r>
                    <m:r>
                      <a:rPr lang="en" altLang="zh-TW" b="0" i="1" u="none" strike="noStrike" dirty="0" smtClean="0">
                        <a:solidFill>
                          <a:srgbClr val="343541"/>
                        </a:solidFill>
                        <a:effectLst/>
                        <a:latin typeface="Cambria Math" panose="02040503050406030204" pitchFamily="18" charset="0"/>
                      </a:rPr>
                      <m:t> </m:t>
                    </m:r>
                  </m:oMath>
                </a14:m>
                <a:r>
                  <a:rPr lang="en-US" altLang="zh-TW" b="0" i="1" u="none" strike="noStrike" dirty="0">
                    <a:solidFill>
                      <a:srgbClr val="343541"/>
                    </a:solidFill>
                    <a:effectLst/>
                    <a:latin typeface="Cambria Math" panose="02040503050406030204" pitchFamily="18" charset="0"/>
                  </a:rPr>
                  <a:t> </a:t>
                </a:r>
              </a:p>
              <a:p>
                <a:pPr lvl="1">
                  <a:lnSpc>
                    <a:spcPct val="150000"/>
                  </a:lnSpc>
                </a:pPr>
                <a14:m>
                  <m:oMath xmlns:m="http://schemas.openxmlformats.org/officeDocument/2006/math">
                    <m:r>
                      <a:rPr lang="en" altLang="zh-TW" b="0" i="1" u="none" strike="noStrike" dirty="0" smtClean="0">
                        <a:solidFill>
                          <a:srgbClr val="343541"/>
                        </a:solidFill>
                        <a:effectLst/>
                        <a:latin typeface="Cambria Math" panose="02040503050406030204" pitchFamily="18" charset="0"/>
                      </a:rPr>
                      <m:t>𝑎𝑢𝑔𝑚𝑒𝑛𝑡𝑖𝑛𝑔</m:t>
                    </m:r>
                    <m:r>
                      <a:rPr lang="en" altLang="zh-TW" b="0" i="1" u="none" strike="noStrike" dirty="0" smtClean="0">
                        <a:solidFill>
                          <a:srgbClr val="343541"/>
                        </a:solidFill>
                        <a:effectLst/>
                        <a:latin typeface="Cambria Math" panose="02040503050406030204" pitchFamily="18" charset="0"/>
                      </a:rPr>
                      <m:t> </m:t>
                    </m:r>
                    <m:r>
                      <a:rPr lang="en" altLang="zh-TW" b="0" i="1" u="none" strike="noStrike" dirty="0" smtClean="0">
                        <a:solidFill>
                          <a:srgbClr val="343541"/>
                        </a:solidFill>
                        <a:effectLst/>
                        <a:latin typeface="Cambria Math" panose="02040503050406030204" pitchFamily="18" charset="0"/>
                      </a:rPr>
                      <m:t>𝑝𝑎𝑡h𝑠</m:t>
                    </m:r>
                    <m:r>
                      <a:rPr lang="en-US" altLang="zh-TW" b="0" i="1" u="none" strike="noStrike" dirty="0" smtClean="0">
                        <a:solidFill>
                          <a:srgbClr val="343541"/>
                        </a:solidFill>
                        <a:effectLst/>
                        <a:latin typeface="Cambria Math" panose="02040503050406030204" pitchFamily="18" charset="0"/>
                      </a:rPr>
                      <m:t> </m:t>
                    </m:r>
                  </m:oMath>
                </a14:m>
                <a:r>
                  <a:rPr lang="en-US" altLang="zh-TW" b="0" i="1" u="none" strike="noStrike" dirty="0">
                    <a:solidFill>
                      <a:srgbClr val="343541"/>
                    </a:solidFill>
                    <a:effectLst/>
                    <a:latin typeface="Cambria Math" panose="02040503050406030204" pitchFamily="18" charset="0"/>
                  </a:rPr>
                  <a:t> </a:t>
                </a:r>
              </a:p>
              <a:p>
                <a:pPr lvl="1">
                  <a:lnSpc>
                    <a:spcPct val="150000"/>
                  </a:lnSpc>
                </a:pPr>
                <a14:m>
                  <m:oMath xmlns:m="http://schemas.openxmlformats.org/officeDocument/2006/math">
                    <m:r>
                      <a:rPr lang="en" altLang="zh-TW" b="0" i="1" u="none" strike="noStrike" dirty="0" smtClean="0">
                        <a:solidFill>
                          <a:srgbClr val="343541"/>
                        </a:solidFill>
                        <a:effectLst/>
                        <a:latin typeface="Cambria Math" panose="02040503050406030204" pitchFamily="18" charset="0"/>
                      </a:rPr>
                      <m:t> ∗/   </m:t>
                    </m:r>
                  </m:oMath>
                </a14:m>
                <a:r>
                  <a:rPr lang="en-US" altLang="zh-TW" b="0" i="0" u="none" strike="noStrike" dirty="0">
                    <a:solidFill>
                      <a:srgbClr val="343541"/>
                    </a:solidFill>
                    <a:effectLst/>
                    <a:latin typeface="Söhne"/>
                  </a:rPr>
                  <a:t> </a:t>
                </a:r>
              </a:p>
              <a:p>
                <a:pPr lvl="1">
                  <a:lnSpc>
                    <a:spcPct val="150000"/>
                  </a:lnSpc>
                </a:pPr>
                <a14:m>
                  <m:oMath xmlns:m="http://schemas.openxmlformats.org/officeDocument/2006/math">
                    <m:r>
                      <a:rPr lang="en-US" altLang="zh-TW" b="1" i="0" u="none" strike="noStrike" dirty="0" smtClean="0">
                        <a:solidFill>
                          <a:srgbClr val="343541"/>
                        </a:solidFill>
                        <a:effectLst/>
                        <a:latin typeface="Cambria Math" panose="02040503050406030204" pitchFamily="18" charset="0"/>
                      </a:rPr>
                      <m:t>𝐛</m:t>
                    </m:r>
                    <m:r>
                      <a:rPr lang="en" altLang="zh-TW" b="1" i="0" u="none" strike="noStrike" dirty="0" err="1" smtClean="0">
                        <a:solidFill>
                          <a:srgbClr val="343541"/>
                        </a:solidFill>
                        <a:effectLst/>
                        <a:latin typeface="Cambria Math" panose="02040503050406030204" pitchFamily="18" charset="0"/>
                      </a:rPr>
                      <m:t>𝐞𝐠𝐢𝐧</m:t>
                    </m:r>
                  </m:oMath>
                </a14:m>
                <a:r>
                  <a:rPr lang="en" altLang="zh-TW" b="1" u="none" strike="noStrike" dirty="0">
                    <a:solidFill>
                      <a:srgbClr val="343541"/>
                    </a:solidFill>
                    <a:effectLst/>
                    <a:latin typeface="Söhne"/>
                  </a:rPr>
                  <a:t> </a:t>
                </a:r>
              </a:p>
              <a:p>
                <a:pPr lvl="1">
                  <a:lnSpc>
                    <a:spcPct val="150000"/>
                  </a:lnSpc>
                </a:pPr>
                <a14:m>
                  <m:oMath xmlns:m="http://schemas.openxmlformats.org/officeDocument/2006/math">
                    <m:r>
                      <a:rPr lang="en-US" altLang="zh-TW" b="0" i="1" u="none" strike="noStrike" dirty="0" smtClean="0">
                        <a:solidFill>
                          <a:srgbClr val="343541"/>
                        </a:solidFill>
                        <a:effectLst/>
                        <a:latin typeface="Cambria Math" panose="02040503050406030204" pitchFamily="18" charset="0"/>
                      </a:rPr>
                      <m:t>     </m:t>
                    </m:r>
                    <m:r>
                      <a:rPr lang="en-US" altLang="zh-TW" b="0" i="1" u="none" strike="noStrike" smtClean="0">
                        <a:solidFill>
                          <a:srgbClr val="343541"/>
                        </a:solidFill>
                        <a:effectLst/>
                        <a:latin typeface="Cambria Math" panose="02040503050406030204" pitchFamily="18" charset="0"/>
                      </a:rPr>
                      <m:t>𝑃</m:t>
                    </m:r>
                    <m:r>
                      <a:rPr lang="en" altLang="zh-TW" b="0" i="1" u="none" strike="noStrike" smtClean="0">
                        <a:solidFill>
                          <a:srgbClr val="343541"/>
                        </a:solidFill>
                        <a:effectLst/>
                        <a:latin typeface="Cambria Math" panose="02040503050406030204" pitchFamily="18" charset="0"/>
                        <a:ea typeface="Cambria Math" panose="02040503050406030204" pitchFamily="18" charset="0"/>
                      </a:rPr>
                      <m:t>←</m:t>
                    </m:r>
                    <m:r>
                      <a:rPr lang="en-US" altLang="zh-TW" b="0" i="1" u="none" strike="noStrike" smtClean="0">
                        <a:solidFill>
                          <a:srgbClr val="343541"/>
                        </a:solidFill>
                        <a:effectLst/>
                        <a:latin typeface="Cambria Math" panose="02040503050406030204" pitchFamily="18" charset="0"/>
                        <a:ea typeface="Cambria Math" panose="02040503050406030204" pitchFamily="18" charset="0"/>
                      </a:rPr>
                      <m:t>𝑃𝑎𝑡h𝐹𝑖𝑛𝑑𝑖𝑛𝑔</m:t>
                    </m:r>
                    <m:d>
                      <m:dPr>
                        <m:ctrlPr>
                          <a:rPr lang="en-US" altLang="zh-TW" b="0" i="1" u="none" strike="noStrike" smtClean="0">
                            <a:solidFill>
                              <a:srgbClr val="343541"/>
                            </a:solidFill>
                            <a:effectLst/>
                            <a:latin typeface="Cambria Math" panose="02040503050406030204" pitchFamily="18" charset="0"/>
                            <a:ea typeface="Cambria Math" panose="02040503050406030204" pitchFamily="18" charset="0"/>
                          </a:rPr>
                        </m:ctrlPr>
                      </m:dPr>
                      <m:e>
                        <m:acc>
                          <m:accPr>
                            <m:chr m:val="̂"/>
                            <m:ctrlPr>
                              <a:rPr lang="en" altLang="zh-TW" b="0" i="1" u="none" strike="noStrike" smtClean="0">
                                <a:solidFill>
                                  <a:srgbClr val="343541"/>
                                </a:solidFill>
                                <a:effectLst/>
                                <a:latin typeface="Cambria Math" panose="02040503050406030204" pitchFamily="18" charset="0"/>
                              </a:rPr>
                            </m:ctrlPr>
                          </m:accPr>
                          <m:e>
                            <m:r>
                              <a:rPr lang="en-US" altLang="zh-TW" b="0" i="1" u="none" strike="noStrike" smtClean="0">
                                <a:solidFill>
                                  <a:srgbClr val="343541"/>
                                </a:solidFill>
                                <a:effectLst/>
                                <a:latin typeface="Cambria Math" panose="02040503050406030204" pitchFamily="18" charset="0"/>
                              </a:rPr>
                              <m:t>𝐿</m:t>
                            </m:r>
                          </m:e>
                        </m:acc>
                      </m:e>
                    </m:d>
                    <m:r>
                      <a:rPr lang="en-US" altLang="zh-TW" b="0" i="1" u="none" strike="noStrike" smtClean="0">
                        <a:solidFill>
                          <a:srgbClr val="343541"/>
                        </a:solidFill>
                        <a:effectLst/>
                        <a:latin typeface="Cambria Math" panose="02040503050406030204" pitchFamily="18" charset="0"/>
                        <a:ea typeface="Cambria Math" panose="02040503050406030204" pitchFamily="18" charset="0"/>
                      </a:rPr>
                      <m:t>;</m:t>
                    </m:r>
                    <m:r>
                      <a:rPr lang="en" altLang="zh-TW" b="0" i="1" u="none" strike="noStrike" dirty="0" smtClean="0">
                        <a:solidFill>
                          <a:srgbClr val="343541"/>
                        </a:solidFill>
                        <a:effectLst/>
                        <a:latin typeface="Cambria Math" panose="02040503050406030204" pitchFamily="18" charset="0"/>
                      </a:rPr>
                      <m:t> </m:t>
                    </m:r>
                    <m:r>
                      <a:rPr lang="en-US" altLang="zh-TW" b="0" i="1" u="none" strike="noStrike" dirty="0" smtClean="0">
                        <a:solidFill>
                          <a:srgbClr val="343541"/>
                        </a:solidFill>
                        <a:effectLst/>
                        <a:latin typeface="Cambria Math" panose="02040503050406030204" pitchFamily="18" charset="0"/>
                      </a:rPr>
                      <m:t> </m:t>
                    </m:r>
                  </m:oMath>
                </a14:m>
                <a:r>
                  <a:rPr lang="en" altLang="zh-TW" b="0" i="0" u="none" strike="noStrike" dirty="0">
                    <a:solidFill>
                      <a:srgbClr val="343541"/>
                    </a:solidFill>
                    <a:effectLst/>
                    <a:latin typeface="Söhne"/>
                  </a:rPr>
                  <a:t> </a:t>
                </a:r>
              </a:p>
              <a:p>
                <a:pPr lvl="1">
                  <a:lnSpc>
                    <a:spcPct val="150000"/>
                  </a:lnSpc>
                </a:pPr>
                <a14:m>
                  <m:oMath xmlns:m="http://schemas.openxmlformats.org/officeDocument/2006/math">
                    <m:r>
                      <a:rPr lang="en-US" altLang="zh-TW" b="0" i="1" u="none" strike="noStrike" dirty="0" smtClean="0">
                        <a:solidFill>
                          <a:srgbClr val="343541"/>
                        </a:solidFill>
                        <a:effectLst/>
                        <a:latin typeface="Cambria Math" panose="02040503050406030204" pitchFamily="18" charset="0"/>
                        <a:ea typeface="Cambria Math" panose="02040503050406030204" pitchFamily="18" charset="0"/>
                      </a:rPr>
                      <m:t>    </m:t>
                    </m:r>
                    <m:r>
                      <a:rPr lang="en-US" altLang="zh-TW" b="0" i="1" u="none" strike="noStrike" smtClean="0">
                        <a:solidFill>
                          <a:srgbClr val="343541"/>
                        </a:solidFill>
                        <a:effectLst/>
                        <a:latin typeface="Cambria Math" panose="02040503050406030204" pitchFamily="18" charset="0"/>
                        <a:ea typeface="Cambria Math" panose="02040503050406030204" pitchFamily="18" charset="0"/>
                      </a:rPr>
                      <m:t>𝑆𝑎𝑡</m:t>
                    </m:r>
                    <m:r>
                      <a:rPr lang="en" altLang="zh-TW" b="0" i="1" u="none" strike="noStrike" smtClean="0">
                        <a:solidFill>
                          <a:srgbClr val="343541"/>
                        </a:solidFill>
                        <a:effectLst/>
                        <a:latin typeface="Cambria Math" panose="02040503050406030204" pitchFamily="18" charset="0"/>
                        <a:ea typeface="Cambria Math" panose="02040503050406030204" pitchFamily="18" charset="0"/>
                      </a:rPr>
                      <m:t>←</m:t>
                    </m:r>
                    <m:r>
                      <a:rPr lang="en-US" altLang="zh-TW" b="0" i="1" u="none" strike="noStrike" smtClean="0">
                        <a:solidFill>
                          <a:srgbClr val="343541"/>
                        </a:solidFill>
                        <a:effectLst/>
                        <a:latin typeface="Cambria Math" panose="02040503050406030204" pitchFamily="18" charset="0"/>
                        <a:ea typeface="Cambria Math" panose="02040503050406030204" pitchFamily="18" charset="0"/>
                      </a:rPr>
                      <m:t>𝐹𝑙𝑜𝑤𝐶𝑎h𝑛𝑔𝑒</m:t>
                    </m:r>
                    <m:d>
                      <m:dPr>
                        <m:ctrlPr>
                          <a:rPr lang="en-US" altLang="zh-TW" b="0" i="1" u="none" strike="noStrike" smtClean="0">
                            <a:solidFill>
                              <a:srgbClr val="343541"/>
                            </a:solidFill>
                            <a:effectLst/>
                            <a:latin typeface="Cambria Math" panose="02040503050406030204" pitchFamily="18" charset="0"/>
                            <a:ea typeface="Cambria Math" panose="02040503050406030204" pitchFamily="18" charset="0"/>
                          </a:rPr>
                        </m:ctrlPr>
                      </m:dPr>
                      <m:e>
                        <m:r>
                          <a:rPr lang="en-US" altLang="zh-TW" b="0" i="1" u="none" strike="noStrike" smtClean="0">
                            <a:solidFill>
                              <a:srgbClr val="343541"/>
                            </a:solidFill>
                            <a:effectLst/>
                            <a:latin typeface="Cambria Math" panose="02040503050406030204" pitchFamily="18" charset="0"/>
                            <a:ea typeface="Cambria Math" panose="02040503050406030204" pitchFamily="18" charset="0"/>
                          </a:rPr>
                          <m:t>𝑃</m:t>
                        </m:r>
                      </m:e>
                    </m:d>
                    <m:r>
                      <a:rPr lang="en" altLang="zh-TW" b="0" i="1" u="none" strike="noStrike" dirty="0" smtClean="0">
                        <a:solidFill>
                          <a:srgbClr val="343541"/>
                        </a:solidFill>
                        <a:effectLst/>
                        <a:latin typeface="Cambria Math" panose="02040503050406030204" pitchFamily="18" charset="0"/>
                      </a:rPr>
                      <m:t> </m:t>
                    </m:r>
                    <m:r>
                      <a:rPr lang="en-US" altLang="zh-TW" b="0" i="1" u="none" strike="noStrike" dirty="0" smtClean="0">
                        <a:solidFill>
                          <a:srgbClr val="343541"/>
                        </a:solidFill>
                        <a:effectLst/>
                        <a:latin typeface="Cambria Math" panose="02040503050406030204" pitchFamily="18" charset="0"/>
                      </a:rPr>
                      <m:t>;</m:t>
                    </m:r>
                  </m:oMath>
                </a14:m>
                <a:r>
                  <a:rPr lang="en" altLang="zh-TW" b="0" i="0" u="none" strike="noStrike" dirty="0">
                    <a:solidFill>
                      <a:srgbClr val="343541"/>
                    </a:solidFill>
                    <a:effectLst/>
                    <a:latin typeface="Söhne"/>
                  </a:rPr>
                  <a:t> </a:t>
                </a:r>
              </a:p>
            </p:txBody>
          </p:sp>
        </mc:Choice>
        <mc:Fallback xmlns="">
          <p:sp>
            <p:nvSpPr>
              <p:cNvPr id="9" name="文字方塊 8">
                <a:extLst>
                  <a:ext uri="{FF2B5EF4-FFF2-40B4-BE49-F238E27FC236}">
                    <a16:creationId xmlns:a16="http://schemas.microsoft.com/office/drawing/2014/main" id="{D345E476-E141-E074-6D22-73D95D999EA3}"/>
                  </a:ext>
                </a:extLst>
              </p:cNvPr>
              <p:cNvSpPr txBox="1">
                <a:spLocks noRot="1" noChangeAspect="1" noMove="1" noResize="1" noEditPoints="1" noAdjustHandles="1" noChangeArrowheads="1" noChangeShapeType="1" noTextEdit="1"/>
              </p:cNvSpPr>
              <p:nvPr/>
            </p:nvSpPr>
            <p:spPr>
              <a:xfrm>
                <a:off x="954711" y="451349"/>
                <a:ext cx="5743897" cy="6433300"/>
              </a:xfrm>
              <a:prstGeom prst="rect">
                <a:avLst/>
              </a:prstGeom>
              <a:blipFill>
                <a:blip r:embed="rId2"/>
                <a:stretch>
                  <a:fillRect b="-197"/>
                </a:stretch>
              </a:blipFill>
            </p:spPr>
            <p:txBody>
              <a:bodyPr/>
              <a:lstStyle/>
              <a:p>
                <a:r>
                  <a:rPr lang="zh-TW" altLang="en-US">
                    <a:noFill/>
                  </a:rPr>
                  <a:t> </a:t>
                </a:r>
              </a:p>
            </p:txBody>
          </p:sp>
        </mc:Fallback>
      </mc:AlternateContent>
      <p:pic>
        <p:nvPicPr>
          <p:cNvPr id="15" name="圖片 14" descr="一張含有 文字, 行, 軟體, 繪圖 的圖片&#10;&#10;自動產生的描述">
            <a:extLst>
              <a:ext uri="{FF2B5EF4-FFF2-40B4-BE49-F238E27FC236}">
                <a16:creationId xmlns:a16="http://schemas.microsoft.com/office/drawing/2014/main" id="{3F8697C2-5AC0-81BF-F942-00CD00D0FD63}"/>
              </a:ext>
            </a:extLst>
          </p:cNvPr>
          <p:cNvPicPr>
            <a:picLocks noChangeAspect="1"/>
          </p:cNvPicPr>
          <p:nvPr/>
        </p:nvPicPr>
        <p:blipFill rotWithShape="1">
          <a:blip r:embed="rId3"/>
          <a:srcRect l="22700" t="22175" r="55397" b="59256"/>
          <a:stretch/>
        </p:blipFill>
        <p:spPr>
          <a:xfrm>
            <a:off x="8035656" y="1665316"/>
            <a:ext cx="3201633" cy="1696399"/>
          </a:xfrm>
          <a:prstGeom prst="rect">
            <a:avLst/>
          </a:prstGeom>
        </p:spPr>
      </p:pic>
      <p:pic>
        <p:nvPicPr>
          <p:cNvPr id="16" name="圖片 15" descr="一張含有 文字, 行, 軟體, 繪圖 的圖片&#10;&#10;自動產生的描述">
            <a:extLst>
              <a:ext uri="{FF2B5EF4-FFF2-40B4-BE49-F238E27FC236}">
                <a16:creationId xmlns:a16="http://schemas.microsoft.com/office/drawing/2014/main" id="{D4B5A81B-DFDB-9792-3D43-7A9DDC801BDA}"/>
              </a:ext>
            </a:extLst>
          </p:cNvPr>
          <p:cNvPicPr>
            <a:picLocks noChangeAspect="1"/>
          </p:cNvPicPr>
          <p:nvPr/>
        </p:nvPicPr>
        <p:blipFill rotWithShape="1">
          <a:blip r:embed="rId3"/>
          <a:srcRect l="43389" t="22175" r="36512" b="59256"/>
          <a:stretch/>
        </p:blipFill>
        <p:spPr>
          <a:xfrm>
            <a:off x="8299327" y="4071859"/>
            <a:ext cx="2937962" cy="1696399"/>
          </a:xfrm>
          <a:prstGeom prst="rect">
            <a:avLst/>
          </a:prstGeom>
        </p:spPr>
      </p:pic>
      <p:sp>
        <p:nvSpPr>
          <p:cNvPr id="18" name="投影片編號版面配置區 17">
            <a:extLst>
              <a:ext uri="{FF2B5EF4-FFF2-40B4-BE49-F238E27FC236}">
                <a16:creationId xmlns:a16="http://schemas.microsoft.com/office/drawing/2014/main" id="{6101A396-E850-3360-B809-E5DA50C50879}"/>
              </a:ext>
            </a:extLst>
          </p:cNvPr>
          <p:cNvSpPr>
            <a:spLocks noGrp="1"/>
          </p:cNvSpPr>
          <p:nvPr>
            <p:ph type="sldNum" sz="quarter" idx="12"/>
          </p:nvPr>
        </p:nvSpPr>
        <p:spPr/>
        <p:txBody>
          <a:bodyPr/>
          <a:lstStyle/>
          <a:p>
            <a:fld id="{A765C936-0AB1-DC44-825D-7DF420A117FC}" type="slidenum">
              <a:rPr kumimoji="1" lang="zh-TW" altLang="en-US" smtClean="0"/>
              <a:t>10</a:t>
            </a:fld>
            <a:endParaRPr kumimoji="1" lang="zh-TW" altLang="en-US"/>
          </a:p>
        </p:txBody>
      </p:sp>
      <p:sp>
        <p:nvSpPr>
          <p:cNvPr id="20" name="文字方塊 19">
            <a:extLst>
              <a:ext uri="{FF2B5EF4-FFF2-40B4-BE49-F238E27FC236}">
                <a16:creationId xmlns:a16="http://schemas.microsoft.com/office/drawing/2014/main" id="{0A87506D-3E67-4E8C-B72B-59314B11A077}"/>
              </a:ext>
            </a:extLst>
          </p:cNvPr>
          <p:cNvSpPr txBox="1"/>
          <p:nvPr/>
        </p:nvSpPr>
        <p:spPr>
          <a:xfrm>
            <a:off x="1615937" y="-2035518"/>
            <a:ext cx="11884712" cy="2513516"/>
          </a:xfrm>
          <a:prstGeom prst="rect">
            <a:avLst/>
          </a:prstGeom>
        </p:spPr>
        <p:txBody>
          <a:bodyPr vert="horz" lIns="91440" tIns="45720" rIns="91440" bIns="45720" rtlCol="0" anchor="b">
            <a:noAutofit/>
          </a:bodyPr>
          <a:lstStyle/>
          <a:p>
            <a:pPr algn="ctr">
              <a:lnSpc>
                <a:spcPct val="90000"/>
              </a:lnSpc>
              <a:spcBef>
                <a:spcPct val="0"/>
              </a:spcBef>
              <a:spcAft>
                <a:spcPts val="600"/>
              </a:spcAft>
            </a:pPr>
            <a:r>
              <a:rPr kumimoji="1" lang="en-US" altLang="zh-TW" sz="1400" b="1" kern="1200" dirty="0">
                <a:solidFill>
                  <a:schemeClr val="bg2"/>
                </a:solidFill>
                <a:latin typeface="Times New Roman" panose="02020603050405020304" pitchFamily="18" charset="0"/>
                <a:ea typeface="+mj-ea"/>
                <a:cs typeface="Times New Roman" panose="02020603050405020304" pitchFamily="18" charset="0"/>
              </a:rPr>
              <a:t>Max flow /</a:t>
            </a:r>
            <a:r>
              <a:rPr kumimoji="1" lang="en-US" altLang="zh-TW" sz="1400" b="1" kern="1200" dirty="0" err="1">
                <a:solidFill>
                  <a:schemeClr val="bg2"/>
                </a:solidFill>
                <a:latin typeface="Times New Roman" panose="02020603050405020304" pitchFamily="18" charset="0"/>
                <a:cs typeface="Times New Roman" panose="02020603050405020304" pitchFamily="18" charset="0"/>
              </a:rPr>
              <a:t>Ford&amp;Fulkerson’s</a:t>
            </a:r>
            <a:r>
              <a:rPr kumimoji="1" lang="en-US" altLang="zh-TW" sz="1400" b="1" kern="1200" dirty="0">
                <a:solidFill>
                  <a:schemeClr val="bg2"/>
                </a:solidFill>
                <a:latin typeface="Times New Roman" panose="02020603050405020304" pitchFamily="18" charset="0"/>
                <a:cs typeface="Times New Roman" panose="02020603050405020304" pitchFamily="18" charset="0"/>
              </a:rPr>
              <a:t> Algorithm/</a:t>
            </a:r>
            <a:r>
              <a:rPr kumimoji="1" lang="en-US" altLang="zh-TW" sz="1400" b="1" kern="1200" dirty="0">
                <a:latin typeface="Times New Roman" panose="02020603050405020304" pitchFamily="18" charset="0"/>
                <a:ea typeface="+mj-ea"/>
                <a:cs typeface="Times New Roman" panose="02020603050405020304" pitchFamily="18" charset="0"/>
              </a:rPr>
              <a:t>Dinitz Algorithm</a:t>
            </a:r>
            <a:r>
              <a:rPr kumimoji="1" lang="en-US" altLang="zh-TW" sz="1400" b="1" kern="1200" dirty="0">
                <a:solidFill>
                  <a:schemeClr val="bg2"/>
                </a:solidFill>
                <a:latin typeface="Times New Roman" panose="02020603050405020304" pitchFamily="18" charset="0"/>
                <a:ea typeface="+mj-ea"/>
                <a:cs typeface="Times New Roman" panose="02020603050405020304" pitchFamily="18" charset="0"/>
              </a:rPr>
              <a:t>/ Compare/</a:t>
            </a:r>
            <a:r>
              <a:rPr lang="en" altLang="zh-TW" sz="1400" b="1" i="0" u="none" strike="noStrike" dirty="0">
                <a:solidFill>
                  <a:schemeClr val="bg2"/>
                </a:solidFill>
                <a:effectLst/>
                <a:latin typeface="Times New Roman" panose="02020603050405020304" pitchFamily="18" charset="0"/>
                <a:cs typeface="Times New Roman" panose="02020603050405020304" pitchFamily="18" charset="0"/>
              </a:rPr>
              <a:t>Implementation of DA by </a:t>
            </a:r>
            <a:r>
              <a:rPr lang="en" altLang="zh-TW" sz="1400" b="1" i="0" u="none" strike="noStrike" dirty="0" err="1">
                <a:solidFill>
                  <a:schemeClr val="bg2"/>
                </a:solidFill>
                <a:effectLst/>
                <a:latin typeface="Times New Roman" panose="02020603050405020304" pitchFamily="18" charset="0"/>
                <a:cs typeface="Times New Roman" panose="02020603050405020304" pitchFamily="18" charset="0"/>
              </a:rPr>
              <a:t>Cherkassky</a:t>
            </a:r>
            <a:r>
              <a:rPr lang="en" altLang="zh-TW" sz="1400" b="1" i="0" u="none" strike="noStrike" dirty="0">
                <a:solidFill>
                  <a:schemeClr val="bg2"/>
                </a:solidFill>
                <a:effectLst/>
                <a:latin typeface="Times New Roman" panose="02020603050405020304" pitchFamily="18" charset="0"/>
                <a:cs typeface="Times New Roman" panose="02020603050405020304" pitchFamily="18" charset="0"/>
              </a:rPr>
              <a:t>/ Further</a:t>
            </a:r>
            <a:endParaRPr lang="en-US" altLang="zh-TW" sz="1400" b="1" kern="1200" dirty="0">
              <a:solidFill>
                <a:schemeClr val="bg2"/>
              </a:solidFill>
              <a:latin typeface="Times New Roman" panose="02020603050405020304" pitchFamily="18" charset="0"/>
              <a:ea typeface="+mj-ea"/>
              <a:cs typeface="Times New Roman" panose="02020603050405020304" pitchFamily="18" charset="0"/>
            </a:endParaRPr>
          </a:p>
        </p:txBody>
      </p:sp>
    </p:spTree>
    <p:extLst>
      <p:ext uri="{BB962C8B-B14F-4D97-AF65-F5344CB8AC3E}">
        <p14:creationId xmlns:p14="http://schemas.microsoft.com/office/powerpoint/2010/main" val="3489871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7" name="文字方塊 6">
                <a:extLst>
                  <a:ext uri="{FF2B5EF4-FFF2-40B4-BE49-F238E27FC236}">
                    <a16:creationId xmlns:a16="http://schemas.microsoft.com/office/drawing/2014/main" id="{88CB8838-7C90-3FF7-55C2-E5D437C99DB7}"/>
                  </a:ext>
                </a:extLst>
              </p:cNvPr>
              <p:cNvSpPr txBox="1"/>
              <p:nvPr/>
            </p:nvSpPr>
            <p:spPr>
              <a:xfrm>
                <a:off x="1602190" y="1443550"/>
                <a:ext cx="12703089" cy="3806748"/>
              </a:xfrm>
              <a:prstGeom prst="rect">
                <a:avLst/>
              </a:prstGeom>
              <a:noFill/>
            </p:spPr>
            <p:txBody>
              <a:bodyPr wrap="square" rtlCol="0">
                <a:spAutoFit/>
              </a:bodyPr>
              <a:lstStyle/>
              <a:p>
                <a:pPr lvl="1">
                  <a:lnSpc>
                    <a:spcPct val="150000"/>
                  </a:lnSpc>
                </a:pPr>
                <a14:m>
                  <m:oMath xmlns:m="http://schemas.openxmlformats.org/officeDocument/2006/math">
                    <m:r>
                      <a:rPr lang="en-US" altLang="zh-TW" b="0" i="1" u="none" strike="noStrike" smtClean="0">
                        <a:solidFill>
                          <a:srgbClr val="343541"/>
                        </a:solidFill>
                        <a:effectLst/>
                        <a:latin typeface="Cambria Math" panose="02040503050406030204" pitchFamily="18" charset="0"/>
                      </a:rPr>
                      <m:t>/∗</m:t>
                    </m:r>
                    <m:r>
                      <a:rPr lang="en-US" altLang="zh-TW" b="0" i="1" u="none" strike="noStrike" smtClean="0">
                        <a:solidFill>
                          <a:srgbClr val="343541"/>
                        </a:solidFill>
                        <a:effectLst/>
                        <a:latin typeface="Cambria Math" panose="02040503050406030204" pitchFamily="18" charset="0"/>
                      </a:rPr>
                      <m:t>𝐶𝑙𝑒𝑎𝑛𝑖𝑛𝑔</m:t>
                    </m:r>
                    <m:r>
                      <a:rPr lang="en-US" altLang="zh-TW" b="0" i="1" u="none" strike="noStrike" smtClean="0">
                        <a:solidFill>
                          <a:srgbClr val="343541"/>
                        </a:solidFill>
                        <a:effectLst/>
                        <a:latin typeface="Cambria Math" panose="02040503050406030204" pitchFamily="18" charset="0"/>
                      </a:rPr>
                      <m:t>(</m:t>
                    </m:r>
                    <m:acc>
                      <m:accPr>
                        <m:chr m:val="̂"/>
                        <m:ctrlPr>
                          <a:rPr lang="en" altLang="zh-TW" b="0" i="1" u="none" strike="noStrike" smtClean="0">
                            <a:solidFill>
                              <a:srgbClr val="343541"/>
                            </a:solidFill>
                            <a:effectLst/>
                            <a:latin typeface="Cambria Math" panose="02040503050406030204" pitchFamily="18" charset="0"/>
                          </a:rPr>
                        </m:ctrlPr>
                      </m:accPr>
                      <m:e>
                        <m:r>
                          <a:rPr lang="en-US" altLang="zh-TW" b="0" i="1" u="none" strike="noStrike" smtClean="0">
                            <a:solidFill>
                              <a:srgbClr val="343541"/>
                            </a:solidFill>
                            <a:effectLst/>
                            <a:latin typeface="Cambria Math" panose="02040503050406030204" pitchFamily="18" charset="0"/>
                          </a:rPr>
                          <m:t>𝐿</m:t>
                        </m:r>
                      </m:e>
                    </m:acc>
                    <m:r>
                      <a:rPr lang="en-US" altLang="zh-TW" b="0" i="1" u="none" strike="noStrike" smtClean="0">
                        <a:solidFill>
                          <a:srgbClr val="343541"/>
                        </a:solidFill>
                        <a:effectLst/>
                        <a:latin typeface="Cambria Math" panose="02040503050406030204" pitchFamily="18" charset="0"/>
                      </a:rPr>
                      <m:t>)  ∗/</m:t>
                    </m:r>
                    <m:r>
                      <a:rPr lang="en-US" altLang="zh-TW" b="0" i="1" u="none" strike="noStrike" dirty="0" smtClean="0">
                        <a:solidFill>
                          <a:srgbClr val="343541"/>
                        </a:solidFill>
                        <a:effectLst/>
                        <a:latin typeface="Cambria Math" panose="02040503050406030204" pitchFamily="18" charset="0"/>
                      </a:rPr>
                      <m:t> </m:t>
                    </m:r>
                  </m:oMath>
                </a14:m>
                <a:r>
                  <a:rPr lang="en-US" altLang="zh-TW" b="0" i="0" u="none" strike="noStrike" dirty="0">
                    <a:solidFill>
                      <a:srgbClr val="343541"/>
                    </a:solidFill>
                    <a:effectLst/>
                    <a:latin typeface="Söhne"/>
                  </a:rPr>
                  <a:t> </a:t>
                </a:r>
              </a:p>
              <a:p>
                <a:pPr lvl="1">
                  <a:lnSpc>
                    <a:spcPct val="150000"/>
                  </a:lnSpc>
                </a:pPr>
                <a14:m>
                  <m:oMath xmlns:m="http://schemas.openxmlformats.org/officeDocument/2006/math">
                    <m:r>
                      <a:rPr lang="en-US" altLang="zh-TW" b="1" i="0" u="none" strike="noStrike" dirty="0" smtClean="0">
                        <a:solidFill>
                          <a:srgbClr val="343541"/>
                        </a:solidFill>
                        <a:effectLst/>
                        <a:latin typeface="Cambria Math" panose="02040503050406030204" pitchFamily="18" charset="0"/>
                      </a:rPr>
                      <m:t>   </m:t>
                    </m:r>
                    <m:r>
                      <a:rPr lang="en-US" altLang="zh-TW" b="1" i="0" u="none" strike="noStrike" dirty="0" smtClean="0">
                        <a:solidFill>
                          <a:srgbClr val="343541"/>
                        </a:solidFill>
                        <a:effectLst/>
                        <a:latin typeface="Cambria Math" panose="02040503050406030204" pitchFamily="18" charset="0"/>
                      </a:rPr>
                      <m:t>𝐛𝐞𝐠𝐢𝐧</m:t>
                    </m:r>
                  </m:oMath>
                </a14:m>
                <a:r>
                  <a:rPr lang="en" altLang="zh-TW" b="1" u="none" strike="noStrike" dirty="0">
                    <a:solidFill>
                      <a:srgbClr val="343541"/>
                    </a:solidFill>
                    <a:effectLst/>
                    <a:latin typeface="Söhne"/>
                  </a:rPr>
                  <a:t> </a:t>
                </a:r>
              </a:p>
              <a:p>
                <a:pPr lvl="1">
                  <a:lnSpc>
                    <a:spcPct val="150000"/>
                  </a:lnSpc>
                </a:pPr>
                <a14:m>
                  <m:oMath xmlns:m="http://schemas.openxmlformats.org/officeDocument/2006/math">
                    <m:r>
                      <a:rPr lang="en-US" altLang="zh-TW" b="0" i="1" u="none" strike="noStrike" dirty="0" smtClean="0">
                        <a:solidFill>
                          <a:srgbClr val="343541"/>
                        </a:solidFill>
                        <a:effectLst/>
                        <a:latin typeface="Cambria Math" panose="02040503050406030204" pitchFamily="18" charset="0"/>
                      </a:rPr>
                      <m:t>       </m:t>
                    </m:r>
                    <m:r>
                      <a:rPr lang="en-US" altLang="zh-TW" b="0" i="1" u="none" strike="noStrike" smtClean="0">
                        <a:solidFill>
                          <a:srgbClr val="343541"/>
                        </a:solidFill>
                        <a:effectLst/>
                        <a:latin typeface="Cambria Math" panose="02040503050406030204" pitchFamily="18" charset="0"/>
                      </a:rPr>
                      <m:t>𝑅𝑒𝑚𝑜𝑣𝑎𝑙</m:t>
                    </m:r>
                    <m:r>
                      <a:rPr lang="en-US" altLang="zh-TW" b="0" i="1" u="none" strike="noStrike" smtClean="0">
                        <a:solidFill>
                          <a:srgbClr val="343541"/>
                        </a:solidFill>
                        <a:effectLst/>
                        <a:latin typeface="Cambria Math" panose="02040503050406030204" pitchFamily="18" charset="0"/>
                      </a:rPr>
                      <m:t> </m:t>
                    </m:r>
                    <m:r>
                      <m:rPr>
                        <m:sty m:val="p"/>
                      </m:rPr>
                      <a:rPr lang="en-US" altLang="zh-TW" b="0" i="0" u="none" strike="noStrike" smtClean="0">
                        <a:solidFill>
                          <a:srgbClr val="343541"/>
                        </a:solidFill>
                        <a:effectLst/>
                        <a:latin typeface="Cambria Math" panose="02040503050406030204" pitchFamily="18" charset="0"/>
                      </a:rPr>
                      <m:t>of</m:t>
                    </m:r>
                    <m:r>
                      <a:rPr lang="en-US" altLang="zh-TW" b="0" i="0" u="none" strike="noStrike" smtClean="0">
                        <a:solidFill>
                          <a:srgbClr val="343541"/>
                        </a:solidFill>
                        <a:effectLst/>
                        <a:latin typeface="Cambria Math" panose="02040503050406030204" pitchFamily="18" charset="0"/>
                      </a:rPr>
                      <m:t> </m:t>
                    </m:r>
                    <m:r>
                      <m:rPr>
                        <m:sty m:val="p"/>
                      </m:rPr>
                      <a:rPr lang="en-US" altLang="zh-TW" b="0" i="0" u="none" strike="noStrike" smtClean="0">
                        <a:solidFill>
                          <a:srgbClr val="343541"/>
                        </a:solidFill>
                        <a:effectLst/>
                        <a:latin typeface="Cambria Math" panose="02040503050406030204" pitchFamily="18" charset="0"/>
                      </a:rPr>
                      <m:t>edges</m:t>
                    </m:r>
                    <m:r>
                      <a:rPr lang="en-US" altLang="zh-TW" b="0" i="0" u="none" strike="noStrike" smtClean="0">
                        <a:solidFill>
                          <a:srgbClr val="343541"/>
                        </a:solidFill>
                        <a:effectLst/>
                        <a:latin typeface="Cambria Math" panose="02040503050406030204" pitchFamily="18" charset="0"/>
                      </a:rPr>
                      <m:t> </m:t>
                    </m:r>
                    <m:r>
                      <m:rPr>
                        <m:sty m:val="p"/>
                      </m:rPr>
                      <a:rPr lang="en-US" altLang="zh-TW" b="0" i="0" u="none" strike="noStrike" smtClean="0">
                        <a:solidFill>
                          <a:srgbClr val="343541"/>
                        </a:solidFill>
                        <a:effectLst/>
                        <a:latin typeface="Cambria Math" panose="02040503050406030204" pitchFamily="18" charset="0"/>
                      </a:rPr>
                      <m:t>in</m:t>
                    </m:r>
                    <m:r>
                      <a:rPr lang="en-US" altLang="zh-TW" b="0" i="0" u="none" strike="noStrike" smtClean="0">
                        <a:solidFill>
                          <a:srgbClr val="343541"/>
                        </a:solidFill>
                        <a:effectLst/>
                        <a:latin typeface="Cambria Math" panose="02040503050406030204" pitchFamily="18" charset="0"/>
                      </a:rPr>
                      <m:t> </m:t>
                    </m:r>
                    <m:r>
                      <a:rPr lang="en-US" altLang="zh-TW" b="0" i="1" u="none" strike="noStrike" smtClean="0">
                        <a:solidFill>
                          <a:srgbClr val="343541"/>
                        </a:solidFill>
                        <a:effectLst/>
                        <a:latin typeface="Cambria Math" panose="02040503050406030204" pitchFamily="18" charset="0"/>
                      </a:rPr>
                      <m:t>𝑆𝑎𝑡</m:t>
                    </m:r>
                    <m:r>
                      <a:rPr lang="en-US" altLang="zh-TW" b="0" i="1" u="none" strike="noStrike" smtClean="0">
                        <a:solidFill>
                          <a:srgbClr val="343541"/>
                        </a:solidFill>
                        <a:effectLst/>
                        <a:latin typeface="Cambria Math" panose="02040503050406030204" pitchFamily="18" charset="0"/>
                      </a:rPr>
                      <m:t>;</m:t>
                    </m:r>
                  </m:oMath>
                </a14:m>
                <a:r>
                  <a:rPr lang="en-US" altLang="zh-TW" b="0" i="1" u="none" strike="noStrike" dirty="0">
                    <a:solidFill>
                      <a:srgbClr val="343541"/>
                    </a:solidFill>
                    <a:effectLst/>
                    <a:latin typeface="Cambria Math" panose="02040503050406030204" pitchFamily="18" charset="0"/>
                  </a:rPr>
                  <a:t> </a:t>
                </a:r>
              </a:p>
              <a:p>
                <a:pPr lvl="1">
                  <a:lnSpc>
                    <a:spcPct val="150000"/>
                  </a:lnSpc>
                </a:pPr>
                <a14:m>
                  <m:oMath xmlns:m="http://schemas.openxmlformats.org/officeDocument/2006/math">
                    <m:r>
                      <a:rPr lang="en-US" altLang="zh-TW" b="0" i="1" u="none" strike="noStrike" dirty="0" smtClean="0">
                        <a:solidFill>
                          <a:srgbClr val="343541"/>
                        </a:solidFill>
                        <a:effectLst/>
                        <a:latin typeface="Cambria Math" panose="02040503050406030204" pitchFamily="18" charset="0"/>
                      </a:rPr>
                      <m:t>       </m:t>
                    </m:r>
                    <m:sSup>
                      <m:sSupPr>
                        <m:ctrlPr>
                          <a:rPr lang="en-US" altLang="zh-TW" b="0" i="1" u="none" strike="noStrike" smtClean="0">
                            <a:solidFill>
                              <a:srgbClr val="343541"/>
                            </a:solidFill>
                            <a:effectLst/>
                            <a:latin typeface="Cambria Math" panose="02040503050406030204" pitchFamily="18" charset="0"/>
                          </a:rPr>
                        </m:ctrlPr>
                      </m:sSupPr>
                      <m:e>
                        <m:r>
                          <a:rPr lang="en-US" altLang="zh-TW" b="0" i="1" u="none" strike="noStrike" smtClean="0">
                            <a:solidFill>
                              <a:srgbClr val="343541"/>
                            </a:solidFill>
                            <a:effectLst/>
                            <a:latin typeface="Cambria Math" panose="02040503050406030204" pitchFamily="18" charset="0"/>
                          </a:rPr>
                          <m:t>𝑄</m:t>
                        </m:r>
                      </m:e>
                      <m:sup>
                        <m:r>
                          <a:rPr lang="en-US" altLang="zh-TW" b="0" i="1" u="none" strike="noStrike" smtClean="0">
                            <a:solidFill>
                              <a:srgbClr val="343541"/>
                            </a:solidFill>
                            <a:effectLst/>
                            <a:latin typeface="Cambria Math" panose="02040503050406030204" pitchFamily="18" charset="0"/>
                          </a:rPr>
                          <m:t>𝑟</m:t>
                        </m:r>
                      </m:sup>
                    </m:sSup>
                    <m:r>
                      <a:rPr lang="en-US" altLang="zh-TW" b="0" i="1" u="none" strike="noStrike" smtClean="0">
                        <a:solidFill>
                          <a:srgbClr val="343541"/>
                        </a:solidFill>
                        <a:effectLst/>
                        <a:latin typeface="Cambria Math" panose="02040503050406030204" pitchFamily="18" charset="0"/>
                      </a:rPr>
                      <m:t>,</m:t>
                    </m:r>
                    <m:sSup>
                      <m:sSupPr>
                        <m:ctrlPr>
                          <a:rPr lang="en-US" altLang="zh-TW" b="0" i="1" u="none" strike="noStrike" smtClean="0">
                            <a:solidFill>
                              <a:srgbClr val="343541"/>
                            </a:solidFill>
                            <a:effectLst/>
                            <a:latin typeface="Cambria Math" panose="02040503050406030204" pitchFamily="18" charset="0"/>
                          </a:rPr>
                        </m:ctrlPr>
                      </m:sSupPr>
                      <m:e>
                        <m:r>
                          <a:rPr lang="en-US" altLang="zh-TW" b="0" i="1" u="none" strike="noStrike" smtClean="0">
                            <a:solidFill>
                              <a:srgbClr val="343541"/>
                            </a:solidFill>
                            <a:effectLst/>
                            <a:latin typeface="Cambria Math" panose="02040503050406030204" pitchFamily="18" charset="0"/>
                          </a:rPr>
                          <m:t>𝑄</m:t>
                        </m:r>
                      </m:e>
                      <m:sup>
                        <m:r>
                          <a:rPr lang="en-US" altLang="zh-TW" b="0" i="1" u="none" strike="noStrike" smtClean="0">
                            <a:solidFill>
                              <a:srgbClr val="343541"/>
                            </a:solidFill>
                            <a:effectLst/>
                            <a:latin typeface="Cambria Math" panose="02040503050406030204" pitchFamily="18" charset="0"/>
                          </a:rPr>
                          <m:t>𝑙</m:t>
                        </m:r>
                      </m:sup>
                    </m:sSup>
                    <m:r>
                      <a:rPr lang="en" altLang="zh-TW" b="0" i="1" u="none" strike="noStrike" smtClean="0">
                        <a:solidFill>
                          <a:srgbClr val="343541"/>
                        </a:solidFill>
                        <a:effectLst/>
                        <a:latin typeface="Cambria Math" panose="02040503050406030204" pitchFamily="18" charset="0"/>
                        <a:ea typeface="Cambria Math" panose="02040503050406030204" pitchFamily="18" charset="0"/>
                      </a:rPr>
                      <m:t>←</m:t>
                    </m:r>
                    <m:r>
                      <a:rPr lang="en-US" altLang="zh-TW" b="0" i="1" u="none" strike="noStrike" smtClean="0">
                        <a:solidFill>
                          <a:srgbClr val="343541"/>
                        </a:solidFill>
                        <a:effectLst/>
                        <a:latin typeface="Cambria Math" panose="02040503050406030204" pitchFamily="18" charset="0"/>
                        <a:ea typeface="Cambria Math" panose="02040503050406030204" pitchFamily="18" charset="0"/>
                      </a:rPr>
                      <m:t>𝑆𝑎𝑡</m:t>
                    </m:r>
                    <m:r>
                      <a:rPr lang="en-US" altLang="zh-TW" b="0" i="1" u="none" strike="noStrike" smtClean="0">
                        <a:solidFill>
                          <a:srgbClr val="343541"/>
                        </a:solidFill>
                        <a:effectLst/>
                        <a:latin typeface="Cambria Math" panose="02040503050406030204" pitchFamily="18" charset="0"/>
                        <a:ea typeface="Cambria Math" panose="02040503050406030204" pitchFamily="18" charset="0"/>
                      </a:rPr>
                      <m:t>;</m:t>
                    </m:r>
                  </m:oMath>
                </a14:m>
                <a:r>
                  <a:rPr lang="en-US" altLang="zh-TW" b="0" u="none" strike="noStrike" dirty="0">
                    <a:solidFill>
                      <a:srgbClr val="343541"/>
                    </a:solidFill>
                    <a:effectLst/>
                    <a:ea typeface="Cambria Math" panose="02040503050406030204" pitchFamily="18" charset="0"/>
                  </a:rPr>
                  <a:t> </a:t>
                </a:r>
              </a:p>
              <a:p>
                <a:pPr lvl="1">
                  <a:lnSpc>
                    <a:spcPct val="150000"/>
                  </a:lnSpc>
                </a:pPr>
                <a14:m>
                  <m:oMath xmlns:m="http://schemas.openxmlformats.org/officeDocument/2006/math">
                    <m:r>
                      <a:rPr lang="en-US" altLang="zh-TW" b="0" i="1" u="none" strike="noStrike" smtClean="0">
                        <a:solidFill>
                          <a:srgbClr val="343541"/>
                        </a:solidFill>
                        <a:effectLst/>
                        <a:latin typeface="Cambria Math" panose="02040503050406030204" pitchFamily="18" charset="0"/>
                      </a:rPr>
                      <m:t>       </m:t>
                    </m:r>
                    <m:sSup>
                      <m:sSupPr>
                        <m:ctrlPr>
                          <a:rPr lang="en-US" altLang="zh-TW" b="0" i="1" u="none" strike="noStrike" smtClean="0">
                            <a:solidFill>
                              <a:srgbClr val="343541"/>
                            </a:solidFill>
                            <a:effectLst/>
                            <a:latin typeface="Cambria Math" panose="02040503050406030204" pitchFamily="18" charset="0"/>
                          </a:rPr>
                        </m:ctrlPr>
                      </m:sSupPr>
                      <m:e>
                        <m:r>
                          <a:rPr lang="en-US" altLang="zh-TW" b="0" i="1" u="none" strike="noStrike" smtClean="0">
                            <a:solidFill>
                              <a:srgbClr val="343541"/>
                            </a:solidFill>
                            <a:effectLst/>
                            <a:latin typeface="Cambria Math" panose="02040503050406030204" pitchFamily="18" charset="0"/>
                          </a:rPr>
                          <m:t>𝑅𝑖𝑔h𝑡𝑃𝑎𝑠𝑠</m:t>
                        </m:r>
                        <m:r>
                          <a:rPr lang="en-US" altLang="zh-TW" b="0" i="1" u="none" strike="noStrike" smtClean="0">
                            <a:solidFill>
                              <a:srgbClr val="343541"/>
                            </a:solidFill>
                            <a:effectLst/>
                            <a:latin typeface="Cambria Math" panose="02040503050406030204" pitchFamily="18" charset="0"/>
                          </a:rPr>
                          <m:t>(</m:t>
                        </m:r>
                        <m:r>
                          <a:rPr lang="en-US" altLang="zh-TW" b="0" i="1" u="none" strike="noStrike" smtClean="0">
                            <a:solidFill>
                              <a:srgbClr val="343541"/>
                            </a:solidFill>
                            <a:effectLst/>
                            <a:latin typeface="Cambria Math" panose="02040503050406030204" pitchFamily="18" charset="0"/>
                          </a:rPr>
                          <m:t>𝑄</m:t>
                        </m:r>
                      </m:e>
                      <m:sup>
                        <m:r>
                          <a:rPr lang="en-US" altLang="zh-TW" b="0" i="1" u="none" strike="noStrike" smtClean="0">
                            <a:solidFill>
                              <a:srgbClr val="343541"/>
                            </a:solidFill>
                            <a:effectLst/>
                            <a:latin typeface="Cambria Math" panose="02040503050406030204" pitchFamily="18" charset="0"/>
                          </a:rPr>
                          <m:t>𝑟</m:t>
                        </m:r>
                      </m:sup>
                    </m:sSup>
                    <m:r>
                      <a:rPr lang="en-US" altLang="zh-TW" b="0" i="1" u="none" strike="noStrike" smtClean="0">
                        <a:solidFill>
                          <a:srgbClr val="343541"/>
                        </a:solidFill>
                        <a:effectLst/>
                        <a:latin typeface="Cambria Math" panose="02040503050406030204" pitchFamily="18" charset="0"/>
                      </a:rPr>
                      <m:t>)</m:t>
                    </m:r>
                    <m:r>
                      <a:rPr lang="en" altLang="zh-TW" b="0" i="1" u="none" strike="noStrike" dirty="0" smtClean="0">
                        <a:solidFill>
                          <a:srgbClr val="343541"/>
                        </a:solidFill>
                        <a:effectLst/>
                        <a:latin typeface="Cambria Math" panose="02040503050406030204" pitchFamily="18" charset="0"/>
                      </a:rPr>
                      <m:t> </m:t>
                    </m:r>
                  </m:oMath>
                </a14:m>
                <a:r>
                  <a:rPr lang="en" altLang="zh-TW" b="0" i="1" u="none" strike="noStrike" dirty="0">
                    <a:solidFill>
                      <a:srgbClr val="343541"/>
                    </a:solidFill>
                    <a:effectLst/>
                    <a:latin typeface="Söhne"/>
                  </a:rPr>
                  <a:t> </a:t>
                </a:r>
              </a:p>
              <a:p>
                <a:pPr lvl="1">
                  <a:lnSpc>
                    <a:spcPct val="150000"/>
                  </a:lnSpc>
                </a:pPr>
                <a14:m>
                  <m:oMath xmlns:m="http://schemas.openxmlformats.org/officeDocument/2006/math">
                    <m:r>
                      <a:rPr lang="zh-TW" altLang="en-US" b="0" i="1" u="none" strike="noStrike" dirty="0" smtClean="0">
                        <a:solidFill>
                          <a:srgbClr val="343541"/>
                        </a:solidFill>
                        <a:effectLst/>
                        <a:latin typeface="Cambria Math" panose="02040503050406030204" pitchFamily="18" charset="0"/>
                      </a:rPr>
                      <m:t>      </m:t>
                    </m:r>
                    <m:sSup>
                      <m:sSupPr>
                        <m:ctrlPr>
                          <a:rPr lang="en-US" altLang="zh-TW" b="0" i="1" u="none" strike="noStrike" smtClean="0">
                            <a:solidFill>
                              <a:srgbClr val="343541"/>
                            </a:solidFill>
                            <a:effectLst/>
                            <a:latin typeface="Cambria Math" panose="02040503050406030204" pitchFamily="18" charset="0"/>
                          </a:rPr>
                        </m:ctrlPr>
                      </m:sSupPr>
                      <m:e>
                        <m:r>
                          <a:rPr lang="en-US" altLang="zh-TW" b="0" i="1" u="none" strike="noStrike" smtClean="0">
                            <a:solidFill>
                              <a:srgbClr val="343541"/>
                            </a:solidFill>
                            <a:effectLst/>
                            <a:latin typeface="Cambria Math" panose="02040503050406030204" pitchFamily="18" charset="0"/>
                          </a:rPr>
                          <m:t>𝐿𝑒𝑓𝑡𝑃𝑎𝑠𝑠</m:t>
                        </m:r>
                        <m:r>
                          <a:rPr lang="en-US" altLang="zh-TW" b="0" i="1" u="none" strike="noStrike" smtClean="0">
                            <a:solidFill>
                              <a:srgbClr val="343541"/>
                            </a:solidFill>
                            <a:effectLst/>
                            <a:latin typeface="Cambria Math" panose="02040503050406030204" pitchFamily="18" charset="0"/>
                          </a:rPr>
                          <m:t>(</m:t>
                        </m:r>
                        <m:r>
                          <a:rPr lang="en-US" altLang="zh-TW" b="0" i="1" u="none" strike="noStrike" smtClean="0">
                            <a:solidFill>
                              <a:srgbClr val="343541"/>
                            </a:solidFill>
                            <a:effectLst/>
                            <a:latin typeface="Cambria Math" panose="02040503050406030204" pitchFamily="18" charset="0"/>
                          </a:rPr>
                          <m:t>𝑄</m:t>
                        </m:r>
                      </m:e>
                      <m:sup>
                        <m:r>
                          <a:rPr lang="en-US" altLang="zh-TW" b="0" i="1" u="none" strike="noStrike" smtClean="0">
                            <a:solidFill>
                              <a:srgbClr val="343541"/>
                            </a:solidFill>
                            <a:effectLst/>
                            <a:latin typeface="Cambria Math" panose="02040503050406030204" pitchFamily="18" charset="0"/>
                          </a:rPr>
                          <m:t>𝑟</m:t>
                        </m:r>
                      </m:sup>
                    </m:sSup>
                    <m:r>
                      <a:rPr lang="en-US" altLang="zh-TW" b="0" i="1" u="none" strike="noStrike" smtClean="0">
                        <a:solidFill>
                          <a:srgbClr val="343541"/>
                        </a:solidFill>
                        <a:effectLst/>
                        <a:latin typeface="Cambria Math" panose="02040503050406030204" pitchFamily="18" charset="0"/>
                      </a:rPr>
                      <m:t>)</m:t>
                    </m:r>
                    <m:r>
                      <a:rPr lang="en" altLang="zh-TW" b="0" i="1" u="none" strike="noStrike" dirty="0" smtClean="0">
                        <a:solidFill>
                          <a:srgbClr val="343541"/>
                        </a:solidFill>
                        <a:effectLst/>
                        <a:latin typeface="Cambria Math" panose="02040503050406030204" pitchFamily="18" charset="0"/>
                      </a:rPr>
                      <m:t> </m:t>
                    </m:r>
                  </m:oMath>
                </a14:m>
                <a:r>
                  <a:rPr lang="en" altLang="zh-TW" b="0" i="1" u="none" strike="noStrike" dirty="0">
                    <a:solidFill>
                      <a:srgbClr val="343541"/>
                    </a:solidFill>
                    <a:effectLst/>
                    <a:latin typeface="Söhne"/>
                  </a:rPr>
                  <a:t> </a:t>
                </a:r>
              </a:p>
              <a:p>
                <a:pPr lvl="1">
                  <a:lnSpc>
                    <a:spcPct val="150000"/>
                  </a:lnSpc>
                </a:pPr>
                <a14:m>
                  <m:oMath xmlns:m="http://schemas.openxmlformats.org/officeDocument/2006/math">
                    <m:r>
                      <a:rPr lang="en" altLang="zh-TW" b="1" i="0" dirty="0" smtClean="0">
                        <a:solidFill>
                          <a:srgbClr val="343541"/>
                        </a:solidFill>
                        <a:latin typeface="Cambria Math" panose="02040503050406030204" pitchFamily="18" charset="0"/>
                      </a:rPr>
                      <m:t>    </m:t>
                    </m:r>
                    <m:r>
                      <a:rPr lang="en" altLang="zh-TW" b="1" i="0" dirty="0" smtClean="0">
                        <a:solidFill>
                          <a:srgbClr val="343541"/>
                        </a:solidFill>
                        <a:latin typeface="Cambria Math" panose="02040503050406030204" pitchFamily="18" charset="0"/>
                      </a:rPr>
                      <m:t>𝐞𝐧𝐝</m:t>
                    </m:r>
                    <m:r>
                      <a:rPr lang="en" altLang="zh-TW" b="1" i="0" dirty="0" smtClean="0">
                        <a:solidFill>
                          <a:srgbClr val="343541"/>
                        </a:solidFill>
                        <a:latin typeface="Cambria Math" panose="02040503050406030204" pitchFamily="18" charset="0"/>
                      </a:rPr>
                      <m:t>;</m:t>
                    </m:r>
                  </m:oMath>
                </a14:m>
                <a:r>
                  <a:rPr lang="en" altLang="zh-TW" b="1" dirty="0">
                    <a:solidFill>
                      <a:srgbClr val="343541"/>
                    </a:solidFill>
                    <a:latin typeface="Söhne"/>
                  </a:rPr>
                  <a:t> </a:t>
                </a:r>
              </a:p>
              <a:p>
                <a:pPr lvl="1">
                  <a:lnSpc>
                    <a:spcPct val="150000"/>
                  </a:lnSpc>
                </a:pPr>
                <a14:m>
                  <m:oMath xmlns:m="http://schemas.openxmlformats.org/officeDocument/2006/math">
                    <m:r>
                      <a:rPr lang="en" altLang="zh-TW" b="1" i="0" u="none" strike="noStrike" dirty="0" smtClean="0">
                        <a:solidFill>
                          <a:srgbClr val="343541"/>
                        </a:solidFill>
                        <a:effectLst/>
                        <a:latin typeface="Cambria Math" panose="02040503050406030204" pitchFamily="18" charset="0"/>
                      </a:rPr>
                      <m:t>  </m:t>
                    </m:r>
                    <m:r>
                      <a:rPr lang="en" altLang="zh-TW" b="1" i="0" u="none" strike="noStrike" dirty="0" smtClean="0">
                        <a:solidFill>
                          <a:srgbClr val="343541"/>
                        </a:solidFill>
                        <a:effectLst/>
                        <a:latin typeface="Cambria Math" panose="02040503050406030204" pitchFamily="18" charset="0"/>
                      </a:rPr>
                      <m:t>𝐞𝐧𝐝</m:t>
                    </m:r>
                    <m:r>
                      <a:rPr lang="en" altLang="zh-TW" b="1" i="0" u="none" strike="noStrike" dirty="0" smtClean="0">
                        <a:solidFill>
                          <a:srgbClr val="343541"/>
                        </a:solidFill>
                        <a:effectLst/>
                        <a:latin typeface="Cambria Math" panose="02040503050406030204" pitchFamily="18" charset="0"/>
                      </a:rPr>
                      <m:t>;</m:t>
                    </m:r>
                  </m:oMath>
                </a14:m>
                <a:r>
                  <a:rPr lang="en" altLang="zh-TW" b="1" u="none" strike="noStrike" dirty="0">
                    <a:solidFill>
                      <a:srgbClr val="343541"/>
                    </a:solidFill>
                    <a:effectLst/>
                    <a:latin typeface="Söhne"/>
                  </a:rPr>
                  <a:t>  </a:t>
                </a:r>
              </a:p>
              <a:p>
                <a:pPr lvl="1">
                  <a:lnSpc>
                    <a:spcPct val="150000"/>
                  </a:lnSpc>
                </a:pPr>
                <a14:m>
                  <m:oMath xmlns:m="http://schemas.openxmlformats.org/officeDocument/2006/math">
                    <m:r>
                      <a:rPr lang="en" altLang="zh-TW" b="1" i="0" dirty="0" smtClean="0">
                        <a:solidFill>
                          <a:srgbClr val="343541"/>
                        </a:solidFill>
                        <a:latin typeface="Cambria Math" panose="02040503050406030204" pitchFamily="18" charset="0"/>
                      </a:rPr>
                      <m:t>𝐞𝐧𝐝</m:t>
                    </m:r>
                    <m:r>
                      <a:rPr lang="en" altLang="zh-TW" b="1" i="0" dirty="0" smtClean="0">
                        <a:solidFill>
                          <a:srgbClr val="343541"/>
                        </a:solidFill>
                        <a:latin typeface="Cambria Math" panose="02040503050406030204" pitchFamily="18" charset="0"/>
                      </a:rPr>
                      <m:t>;</m:t>
                    </m:r>
                  </m:oMath>
                </a14:m>
                <a:r>
                  <a:rPr lang="en" altLang="zh-TW" b="1" u="none" strike="noStrike" dirty="0">
                    <a:solidFill>
                      <a:srgbClr val="343541"/>
                    </a:solidFill>
                    <a:effectLst/>
                    <a:latin typeface="Söhne"/>
                  </a:rPr>
                  <a:t> </a:t>
                </a:r>
              </a:p>
            </p:txBody>
          </p:sp>
        </mc:Choice>
        <mc:Fallback xmlns="">
          <p:sp>
            <p:nvSpPr>
              <p:cNvPr id="7" name="文字方塊 6">
                <a:extLst>
                  <a:ext uri="{FF2B5EF4-FFF2-40B4-BE49-F238E27FC236}">
                    <a16:creationId xmlns:a16="http://schemas.microsoft.com/office/drawing/2014/main" id="{88CB8838-7C90-3FF7-55C2-E5D437C99DB7}"/>
                  </a:ext>
                </a:extLst>
              </p:cNvPr>
              <p:cNvSpPr txBox="1">
                <a:spLocks noRot="1" noChangeAspect="1" noMove="1" noResize="1" noEditPoints="1" noAdjustHandles="1" noChangeArrowheads="1" noChangeShapeType="1" noTextEdit="1"/>
              </p:cNvSpPr>
              <p:nvPr/>
            </p:nvSpPr>
            <p:spPr>
              <a:xfrm>
                <a:off x="1602190" y="1443550"/>
                <a:ext cx="12703089" cy="3806748"/>
              </a:xfrm>
              <a:prstGeom prst="rect">
                <a:avLst/>
              </a:prstGeom>
              <a:blipFill>
                <a:blip r:embed="rId2"/>
                <a:stretch>
                  <a:fillRect/>
                </a:stretch>
              </a:blipFill>
            </p:spPr>
            <p:txBody>
              <a:bodyPr/>
              <a:lstStyle/>
              <a:p>
                <a:r>
                  <a:rPr lang="zh-TW" altLang="en-US">
                    <a:noFill/>
                  </a:rPr>
                  <a:t> </a:t>
                </a:r>
              </a:p>
            </p:txBody>
          </p:sp>
        </mc:Fallback>
      </mc:AlternateContent>
      <p:pic>
        <p:nvPicPr>
          <p:cNvPr id="9" name="圖片 8" descr="一張含有 文字, 行, 軟體, 繪圖 的圖片&#10;&#10;自動產生的描述">
            <a:extLst>
              <a:ext uri="{FF2B5EF4-FFF2-40B4-BE49-F238E27FC236}">
                <a16:creationId xmlns:a16="http://schemas.microsoft.com/office/drawing/2014/main" id="{3CE7853D-D2FB-B00D-75D5-EE151FE49465}"/>
              </a:ext>
            </a:extLst>
          </p:cNvPr>
          <p:cNvPicPr>
            <a:picLocks noChangeAspect="1"/>
          </p:cNvPicPr>
          <p:nvPr/>
        </p:nvPicPr>
        <p:blipFill rotWithShape="1">
          <a:blip r:embed="rId3"/>
          <a:srcRect l="24786" t="58436" r="36994" b="22872"/>
          <a:stretch/>
        </p:blipFill>
        <p:spPr>
          <a:xfrm>
            <a:off x="5770348" y="2913784"/>
            <a:ext cx="5586785" cy="1707633"/>
          </a:xfrm>
          <a:prstGeom prst="rect">
            <a:avLst/>
          </a:prstGeom>
        </p:spPr>
      </p:pic>
      <p:sp>
        <p:nvSpPr>
          <p:cNvPr id="4" name="投影片編號版面配置區 3">
            <a:extLst>
              <a:ext uri="{FF2B5EF4-FFF2-40B4-BE49-F238E27FC236}">
                <a16:creationId xmlns:a16="http://schemas.microsoft.com/office/drawing/2014/main" id="{B8D33DD2-A9FF-50D6-68FE-7C67B2380868}"/>
              </a:ext>
            </a:extLst>
          </p:cNvPr>
          <p:cNvSpPr>
            <a:spLocks noGrp="1"/>
          </p:cNvSpPr>
          <p:nvPr>
            <p:ph type="sldNum" sz="quarter" idx="12"/>
          </p:nvPr>
        </p:nvSpPr>
        <p:spPr/>
        <p:txBody>
          <a:bodyPr/>
          <a:lstStyle/>
          <a:p>
            <a:fld id="{A765C936-0AB1-DC44-825D-7DF420A117FC}" type="slidenum">
              <a:rPr kumimoji="1" lang="zh-TW" altLang="en-US" smtClean="0"/>
              <a:t>11</a:t>
            </a:fld>
            <a:endParaRPr kumimoji="1" lang="zh-TW" altLang="en-US"/>
          </a:p>
        </p:txBody>
      </p:sp>
      <p:sp>
        <p:nvSpPr>
          <p:cNvPr id="15" name="文字方塊 14">
            <a:extLst>
              <a:ext uri="{FF2B5EF4-FFF2-40B4-BE49-F238E27FC236}">
                <a16:creationId xmlns:a16="http://schemas.microsoft.com/office/drawing/2014/main" id="{A669688A-551B-CFD8-112F-DB1A918FBC95}"/>
              </a:ext>
            </a:extLst>
          </p:cNvPr>
          <p:cNvSpPr txBox="1"/>
          <p:nvPr/>
        </p:nvSpPr>
        <p:spPr>
          <a:xfrm>
            <a:off x="1615937" y="-2035518"/>
            <a:ext cx="11884712" cy="2513516"/>
          </a:xfrm>
          <a:prstGeom prst="rect">
            <a:avLst/>
          </a:prstGeom>
        </p:spPr>
        <p:txBody>
          <a:bodyPr vert="horz" lIns="91440" tIns="45720" rIns="91440" bIns="45720" rtlCol="0" anchor="b">
            <a:noAutofit/>
          </a:bodyPr>
          <a:lstStyle/>
          <a:p>
            <a:pPr algn="ctr">
              <a:lnSpc>
                <a:spcPct val="90000"/>
              </a:lnSpc>
              <a:spcBef>
                <a:spcPct val="0"/>
              </a:spcBef>
              <a:spcAft>
                <a:spcPts val="600"/>
              </a:spcAft>
            </a:pPr>
            <a:r>
              <a:rPr kumimoji="1" lang="en-US" altLang="zh-TW" sz="1400" b="1" kern="1200" dirty="0">
                <a:solidFill>
                  <a:schemeClr val="bg2"/>
                </a:solidFill>
                <a:latin typeface="Times New Roman" panose="02020603050405020304" pitchFamily="18" charset="0"/>
                <a:ea typeface="+mj-ea"/>
                <a:cs typeface="Times New Roman" panose="02020603050405020304" pitchFamily="18" charset="0"/>
              </a:rPr>
              <a:t>Max flow /</a:t>
            </a:r>
            <a:r>
              <a:rPr kumimoji="1" lang="en-US" altLang="zh-TW" sz="1400" b="1" kern="1200" dirty="0" err="1">
                <a:solidFill>
                  <a:schemeClr val="bg2"/>
                </a:solidFill>
                <a:latin typeface="Times New Roman" panose="02020603050405020304" pitchFamily="18" charset="0"/>
                <a:cs typeface="Times New Roman" panose="02020603050405020304" pitchFamily="18" charset="0"/>
              </a:rPr>
              <a:t>Ford&amp;Fulkerson’s</a:t>
            </a:r>
            <a:r>
              <a:rPr kumimoji="1" lang="en-US" altLang="zh-TW" sz="1400" b="1" kern="1200" dirty="0">
                <a:solidFill>
                  <a:schemeClr val="bg2"/>
                </a:solidFill>
                <a:latin typeface="Times New Roman" panose="02020603050405020304" pitchFamily="18" charset="0"/>
                <a:cs typeface="Times New Roman" panose="02020603050405020304" pitchFamily="18" charset="0"/>
              </a:rPr>
              <a:t> Algorithm/</a:t>
            </a:r>
            <a:r>
              <a:rPr kumimoji="1" lang="en-US" altLang="zh-TW" sz="1400" b="1" kern="1200" dirty="0">
                <a:latin typeface="Times New Roman" panose="02020603050405020304" pitchFamily="18" charset="0"/>
                <a:ea typeface="+mj-ea"/>
                <a:cs typeface="Times New Roman" panose="02020603050405020304" pitchFamily="18" charset="0"/>
              </a:rPr>
              <a:t>Dinitz Algorithm</a:t>
            </a:r>
            <a:r>
              <a:rPr kumimoji="1" lang="en-US" altLang="zh-TW" sz="1400" b="1" kern="1200" dirty="0">
                <a:solidFill>
                  <a:schemeClr val="bg2"/>
                </a:solidFill>
                <a:latin typeface="Times New Roman" panose="02020603050405020304" pitchFamily="18" charset="0"/>
                <a:ea typeface="+mj-ea"/>
                <a:cs typeface="Times New Roman" panose="02020603050405020304" pitchFamily="18" charset="0"/>
              </a:rPr>
              <a:t>/ Compare/</a:t>
            </a:r>
            <a:r>
              <a:rPr lang="en" altLang="zh-TW" sz="1400" b="1" i="0" u="none" strike="noStrike" dirty="0">
                <a:solidFill>
                  <a:schemeClr val="bg2"/>
                </a:solidFill>
                <a:effectLst/>
                <a:latin typeface="Times New Roman" panose="02020603050405020304" pitchFamily="18" charset="0"/>
                <a:cs typeface="Times New Roman" panose="02020603050405020304" pitchFamily="18" charset="0"/>
              </a:rPr>
              <a:t>Implementation of DA by </a:t>
            </a:r>
            <a:r>
              <a:rPr lang="en" altLang="zh-TW" sz="1400" b="1" i="0" u="none" strike="noStrike" dirty="0" err="1">
                <a:solidFill>
                  <a:schemeClr val="bg2"/>
                </a:solidFill>
                <a:effectLst/>
                <a:latin typeface="Times New Roman" panose="02020603050405020304" pitchFamily="18" charset="0"/>
                <a:cs typeface="Times New Roman" panose="02020603050405020304" pitchFamily="18" charset="0"/>
              </a:rPr>
              <a:t>Cherkassky</a:t>
            </a:r>
            <a:r>
              <a:rPr lang="en" altLang="zh-TW" sz="1400" b="1" i="0" u="none" strike="noStrike" dirty="0">
                <a:solidFill>
                  <a:schemeClr val="bg2"/>
                </a:solidFill>
                <a:effectLst/>
                <a:latin typeface="Times New Roman" panose="02020603050405020304" pitchFamily="18" charset="0"/>
                <a:cs typeface="Times New Roman" panose="02020603050405020304" pitchFamily="18" charset="0"/>
              </a:rPr>
              <a:t>/ Further</a:t>
            </a:r>
            <a:endParaRPr lang="en-US" altLang="zh-TW" sz="1400" b="1" kern="1200" dirty="0">
              <a:solidFill>
                <a:schemeClr val="bg2"/>
              </a:solidFill>
              <a:latin typeface="Times New Roman" panose="02020603050405020304" pitchFamily="18" charset="0"/>
              <a:ea typeface="+mj-ea"/>
              <a:cs typeface="Times New Roman" panose="02020603050405020304" pitchFamily="18" charset="0"/>
            </a:endParaRPr>
          </a:p>
        </p:txBody>
      </p:sp>
    </p:spTree>
    <p:extLst>
      <p:ext uri="{BB962C8B-B14F-4D97-AF65-F5344CB8AC3E}">
        <p14:creationId xmlns:p14="http://schemas.microsoft.com/office/powerpoint/2010/main" val="38394985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9" name="文字方塊 8">
            <a:extLst>
              <a:ext uri="{FF2B5EF4-FFF2-40B4-BE49-F238E27FC236}">
                <a16:creationId xmlns:a16="http://schemas.microsoft.com/office/drawing/2014/main" id="{CC324D42-E797-CEE9-E3A0-79B92B87870E}"/>
              </a:ext>
            </a:extLst>
          </p:cNvPr>
          <p:cNvSpPr txBox="1"/>
          <p:nvPr/>
        </p:nvSpPr>
        <p:spPr>
          <a:xfrm>
            <a:off x="1613476" y="1443841"/>
            <a:ext cx="9730285" cy="3970318"/>
          </a:xfrm>
          <a:prstGeom prst="rect">
            <a:avLst/>
          </a:prstGeom>
          <a:noFill/>
        </p:spPr>
        <p:txBody>
          <a:bodyPr wrap="square">
            <a:spAutoFit/>
          </a:bodyPr>
          <a:lstStyle/>
          <a:p>
            <a:pPr marL="342900" indent="-342900">
              <a:buFontTx/>
              <a:buAutoNum type="arabicPeriod"/>
            </a:pPr>
            <a:r>
              <a:rPr lang="en" altLang="zh-TW" b="0" i="0" u="none" strike="noStrike" dirty="0">
                <a:solidFill>
                  <a:srgbClr val="374151"/>
                </a:solidFill>
                <a:effectLst/>
                <a:latin typeface="Times New Roman" panose="02020603050405020304" pitchFamily="18" charset="0"/>
                <a:cs typeface="Times New Roman" panose="02020603050405020304" pitchFamily="18" charset="0"/>
              </a:rPr>
              <a:t>DA consists of multiple phases, each phase containing a series of iterations that use shortest augmenting paths of fixed length to modify the flow.</a:t>
            </a:r>
          </a:p>
          <a:p>
            <a:pPr marL="342900" indent="-342900">
              <a:buFontTx/>
              <a:buAutoNum type="arabicPeriod"/>
            </a:pPr>
            <a:endParaRPr lang="en" altLang="zh-TW" dirty="0">
              <a:solidFill>
                <a:srgbClr val="374151"/>
              </a:solidFill>
              <a:latin typeface="Times New Roman" panose="02020603050405020304" pitchFamily="18" charset="0"/>
              <a:cs typeface="Times New Roman" panose="02020603050405020304" pitchFamily="18" charset="0"/>
            </a:endParaRPr>
          </a:p>
          <a:p>
            <a:pPr marL="342900" indent="-342900">
              <a:buFontTx/>
              <a:buAutoNum type="arabicPeriod"/>
            </a:pPr>
            <a:r>
              <a:rPr lang="en" altLang="zh-TW" b="0" i="0" u="none" strike="noStrike" dirty="0">
                <a:solidFill>
                  <a:srgbClr val="374151"/>
                </a:solidFill>
                <a:effectLst/>
                <a:latin typeface="Times New Roman" panose="02020603050405020304" pitchFamily="18" charset="0"/>
                <a:cs typeface="Times New Roman" panose="02020603050405020304" pitchFamily="18" charset="0"/>
              </a:rPr>
              <a:t> At the beginning of each phase, a layered network data structure of length f is constructed in O(E) time using an extended breadth-first search (BFS).</a:t>
            </a:r>
          </a:p>
          <a:p>
            <a:pPr marL="342900" indent="-342900">
              <a:buFontTx/>
              <a:buAutoNum type="arabicPeriod"/>
            </a:pPr>
            <a:endParaRPr lang="en" altLang="zh-TW" dirty="0">
              <a:solidFill>
                <a:srgbClr val="374151"/>
              </a:solidFill>
              <a:latin typeface="Times New Roman" panose="02020603050405020304" pitchFamily="18" charset="0"/>
              <a:cs typeface="Times New Roman" panose="02020603050405020304" pitchFamily="18" charset="0"/>
            </a:endParaRPr>
          </a:p>
          <a:p>
            <a:pPr marL="342900" indent="-342900">
              <a:buFontTx/>
              <a:buAutoNum type="arabicPeriod"/>
            </a:pPr>
            <a:r>
              <a:rPr lang="en" altLang="zh-TW" b="0" i="0" u="none" strike="noStrike" dirty="0">
                <a:solidFill>
                  <a:srgbClr val="374151"/>
                </a:solidFill>
                <a:effectLst/>
                <a:latin typeface="Times New Roman" panose="02020603050405020304" pitchFamily="18" charset="0"/>
                <a:cs typeface="Times New Roman" panose="02020603050405020304" pitchFamily="18" charset="0"/>
              </a:rPr>
              <a:t>During a phase, the layered network is continuously maintained as the union of all shortest augmenting paths of length f until it disappears completely, which takes a total of O(E) time.</a:t>
            </a:r>
          </a:p>
          <a:p>
            <a:pPr marL="342900" indent="-342900">
              <a:buFontTx/>
              <a:buAutoNum type="arabicPeriod"/>
            </a:pPr>
            <a:endParaRPr lang="en" altLang="zh-TW" dirty="0">
              <a:solidFill>
                <a:srgbClr val="374151"/>
              </a:solidFill>
              <a:latin typeface="Times New Roman" panose="02020603050405020304" pitchFamily="18" charset="0"/>
              <a:cs typeface="Times New Roman" panose="02020603050405020304" pitchFamily="18" charset="0"/>
            </a:endParaRPr>
          </a:p>
          <a:p>
            <a:pPr marL="342900" indent="-342900">
              <a:buFontTx/>
              <a:buAutoNum type="arabicPeriod"/>
            </a:pPr>
            <a:r>
              <a:rPr lang="en" altLang="zh-TW" b="0" i="0" u="none" strike="noStrike" dirty="0">
                <a:solidFill>
                  <a:srgbClr val="374151"/>
                </a:solidFill>
                <a:effectLst/>
                <a:latin typeface="Times New Roman" panose="02020603050405020304" pitchFamily="18" charset="0"/>
                <a:cs typeface="Times New Roman" panose="02020603050405020304" pitchFamily="18" charset="0"/>
              </a:rPr>
              <a:t>The structure of the layered network, along with the absence of dead ends, allows each iteration of the Ford-Fulkerson algorithm to be executed in O(|V|) time. The number of iterations in each phase is limited by E.</a:t>
            </a:r>
          </a:p>
          <a:p>
            <a:pPr marL="342900" indent="-342900">
              <a:buFontTx/>
              <a:buAutoNum type="arabicPeriod"/>
            </a:pPr>
            <a:endParaRPr lang="en" altLang="zh-TW" dirty="0">
              <a:solidFill>
                <a:srgbClr val="374151"/>
              </a:solidFill>
              <a:latin typeface="Times New Roman" panose="02020603050405020304" pitchFamily="18" charset="0"/>
              <a:cs typeface="Times New Roman" panose="02020603050405020304" pitchFamily="18" charset="0"/>
            </a:endParaRPr>
          </a:p>
          <a:p>
            <a:pPr marL="342900" indent="-342900">
              <a:buFontTx/>
              <a:buAutoNum type="arabicPeriod"/>
            </a:pPr>
            <a:r>
              <a:rPr lang="en" altLang="zh-TW" b="0" i="0" u="none" strike="noStrike" dirty="0">
                <a:solidFill>
                  <a:srgbClr val="374151"/>
                </a:solidFill>
                <a:effectLst/>
                <a:latin typeface="Times New Roman" panose="02020603050405020304" pitchFamily="18" charset="0"/>
                <a:cs typeface="Times New Roman" panose="02020603050405020304" pitchFamily="18" charset="0"/>
              </a:rPr>
              <a:t>The running time of DA is O(V^2E).</a:t>
            </a:r>
            <a:endParaRPr lang="zh-TW" altLang="en-US" dirty="0">
              <a:latin typeface="Times New Roman" panose="02020603050405020304" pitchFamily="18" charset="0"/>
              <a:cs typeface="Times New Roman" panose="02020603050405020304" pitchFamily="18" charset="0"/>
            </a:endParaRPr>
          </a:p>
        </p:txBody>
      </p:sp>
      <p:sp>
        <p:nvSpPr>
          <p:cNvPr id="6" name="投影片編號版面配置區 5">
            <a:extLst>
              <a:ext uri="{FF2B5EF4-FFF2-40B4-BE49-F238E27FC236}">
                <a16:creationId xmlns:a16="http://schemas.microsoft.com/office/drawing/2014/main" id="{C7E16589-9B2D-20D1-A6B7-A94A5C53F4B5}"/>
              </a:ext>
            </a:extLst>
          </p:cNvPr>
          <p:cNvSpPr>
            <a:spLocks noGrp="1"/>
          </p:cNvSpPr>
          <p:nvPr>
            <p:ph type="sldNum" sz="quarter" idx="12"/>
          </p:nvPr>
        </p:nvSpPr>
        <p:spPr/>
        <p:txBody>
          <a:bodyPr/>
          <a:lstStyle/>
          <a:p>
            <a:fld id="{A765C936-0AB1-DC44-825D-7DF420A117FC}" type="slidenum">
              <a:rPr kumimoji="1" lang="zh-TW" altLang="en-US" smtClean="0"/>
              <a:t>12</a:t>
            </a:fld>
            <a:endParaRPr kumimoji="1" lang="zh-TW" altLang="en-US"/>
          </a:p>
        </p:txBody>
      </p:sp>
      <p:sp>
        <p:nvSpPr>
          <p:cNvPr id="15" name="文字方塊 14">
            <a:extLst>
              <a:ext uri="{FF2B5EF4-FFF2-40B4-BE49-F238E27FC236}">
                <a16:creationId xmlns:a16="http://schemas.microsoft.com/office/drawing/2014/main" id="{AE480F8E-7896-76A3-3393-56EFABCF5F11}"/>
              </a:ext>
            </a:extLst>
          </p:cNvPr>
          <p:cNvSpPr txBox="1"/>
          <p:nvPr/>
        </p:nvSpPr>
        <p:spPr>
          <a:xfrm>
            <a:off x="1615937" y="-2035518"/>
            <a:ext cx="11884712" cy="2513516"/>
          </a:xfrm>
          <a:prstGeom prst="rect">
            <a:avLst/>
          </a:prstGeom>
        </p:spPr>
        <p:txBody>
          <a:bodyPr vert="horz" lIns="91440" tIns="45720" rIns="91440" bIns="45720" rtlCol="0" anchor="b">
            <a:noAutofit/>
          </a:bodyPr>
          <a:lstStyle/>
          <a:p>
            <a:pPr algn="ctr">
              <a:lnSpc>
                <a:spcPct val="90000"/>
              </a:lnSpc>
              <a:spcBef>
                <a:spcPct val="0"/>
              </a:spcBef>
              <a:spcAft>
                <a:spcPts val="600"/>
              </a:spcAft>
            </a:pPr>
            <a:r>
              <a:rPr kumimoji="1" lang="en-US" altLang="zh-TW" sz="1400" b="1" kern="1200" dirty="0">
                <a:solidFill>
                  <a:schemeClr val="bg2"/>
                </a:solidFill>
                <a:latin typeface="Times New Roman" panose="02020603050405020304" pitchFamily="18" charset="0"/>
                <a:ea typeface="+mj-ea"/>
                <a:cs typeface="Times New Roman" panose="02020603050405020304" pitchFamily="18" charset="0"/>
              </a:rPr>
              <a:t>Max flow /</a:t>
            </a:r>
            <a:r>
              <a:rPr kumimoji="1" lang="en-US" altLang="zh-TW" sz="1400" b="1" kern="1200" dirty="0" err="1">
                <a:solidFill>
                  <a:schemeClr val="bg2"/>
                </a:solidFill>
                <a:latin typeface="Times New Roman" panose="02020603050405020304" pitchFamily="18" charset="0"/>
                <a:cs typeface="Times New Roman" panose="02020603050405020304" pitchFamily="18" charset="0"/>
              </a:rPr>
              <a:t>Ford&amp;Fulkerson’s</a:t>
            </a:r>
            <a:r>
              <a:rPr kumimoji="1" lang="en-US" altLang="zh-TW" sz="1400" b="1" kern="1200" dirty="0">
                <a:solidFill>
                  <a:schemeClr val="bg2"/>
                </a:solidFill>
                <a:latin typeface="Times New Roman" panose="02020603050405020304" pitchFamily="18" charset="0"/>
                <a:cs typeface="Times New Roman" panose="02020603050405020304" pitchFamily="18" charset="0"/>
              </a:rPr>
              <a:t> Algorithm/</a:t>
            </a:r>
            <a:r>
              <a:rPr kumimoji="1" lang="en-US" altLang="zh-TW" sz="1400" b="1" kern="1200" dirty="0">
                <a:latin typeface="Times New Roman" panose="02020603050405020304" pitchFamily="18" charset="0"/>
                <a:ea typeface="+mj-ea"/>
                <a:cs typeface="Times New Roman" panose="02020603050405020304" pitchFamily="18" charset="0"/>
              </a:rPr>
              <a:t>Dinitz Algorithm</a:t>
            </a:r>
            <a:r>
              <a:rPr kumimoji="1" lang="en-US" altLang="zh-TW" sz="1400" b="1" kern="1200" dirty="0">
                <a:solidFill>
                  <a:schemeClr val="bg2"/>
                </a:solidFill>
                <a:latin typeface="Times New Roman" panose="02020603050405020304" pitchFamily="18" charset="0"/>
                <a:ea typeface="+mj-ea"/>
                <a:cs typeface="Times New Roman" panose="02020603050405020304" pitchFamily="18" charset="0"/>
              </a:rPr>
              <a:t>/ Compare/</a:t>
            </a:r>
            <a:r>
              <a:rPr lang="en" altLang="zh-TW" sz="1400" b="1" i="0" u="none" strike="noStrike" dirty="0">
                <a:solidFill>
                  <a:schemeClr val="bg2"/>
                </a:solidFill>
                <a:effectLst/>
                <a:latin typeface="Times New Roman" panose="02020603050405020304" pitchFamily="18" charset="0"/>
                <a:cs typeface="Times New Roman" panose="02020603050405020304" pitchFamily="18" charset="0"/>
              </a:rPr>
              <a:t>Implementation of DA by </a:t>
            </a:r>
            <a:r>
              <a:rPr lang="en" altLang="zh-TW" sz="1400" b="1" i="0" u="none" strike="noStrike" dirty="0" err="1">
                <a:solidFill>
                  <a:schemeClr val="bg2"/>
                </a:solidFill>
                <a:effectLst/>
                <a:latin typeface="Times New Roman" panose="02020603050405020304" pitchFamily="18" charset="0"/>
                <a:cs typeface="Times New Roman" panose="02020603050405020304" pitchFamily="18" charset="0"/>
              </a:rPr>
              <a:t>Cherkassky</a:t>
            </a:r>
            <a:r>
              <a:rPr lang="en" altLang="zh-TW" sz="1400" b="1" i="0" u="none" strike="noStrike" dirty="0">
                <a:solidFill>
                  <a:schemeClr val="bg2"/>
                </a:solidFill>
                <a:effectLst/>
                <a:latin typeface="Times New Roman" panose="02020603050405020304" pitchFamily="18" charset="0"/>
                <a:cs typeface="Times New Roman" panose="02020603050405020304" pitchFamily="18" charset="0"/>
              </a:rPr>
              <a:t>/ Further</a:t>
            </a:r>
            <a:endParaRPr lang="en-US" altLang="zh-TW" sz="1400" b="1" kern="1200" dirty="0">
              <a:solidFill>
                <a:schemeClr val="bg2"/>
              </a:solidFill>
              <a:latin typeface="Times New Roman" panose="02020603050405020304" pitchFamily="18" charset="0"/>
              <a:ea typeface="+mj-ea"/>
              <a:cs typeface="Times New Roman" panose="02020603050405020304" pitchFamily="18" charset="0"/>
            </a:endParaRPr>
          </a:p>
        </p:txBody>
      </p:sp>
    </p:spTree>
    <p:extLst>
      <p:ext uri="{BB962C8B-B14F-4D97-AF65-F5344CB8AC3E}">
        <p14:creationId xmlns:p14="http://schemas.microsoft.com/office/powerpoint/2010/main" val="24626713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7">
            <a:extLst>
              <a:ext uri="{FF2B5EF4-FFF2-40B4-BE49-F238E27FC236}">
                <a16:creationId xmlns:a16="http://schemas.microsoft.com/office/drawing/2014/main" id="{D278ADA9-6383-4BDD-80D2-8899A40268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9">
            <a:extLst>
              <a:ext uri="{FF2B5EF4-FFF2-40B4-BE49-F238E27FC236}">
                <a16:creationId xmlns:a16="http://schemas.microsoft.com/office/drawing/2014/main" id="{484B7147-B0F6-40ED-B5A2-FF72BC8198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Rectangle 11">
            <a:extLst>
              <a:ext uri="{FF2B5EF4-FFF2-40B4-BE49-F238E27FC236}">
                <a16:creationId xmlns:a16="http://schemas.microsoft.com/office/drawing/2014/main" id="{B36D2DE0-0628-4A9A-A59D-7BA8B5EB30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48E405C9-94BE-41DA-928C-DEC9A8550E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15929" y="148929"/>
            <a:ext cx="6560142" cy="656014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 name="標題 1">
            <a:extLst>
              <a:ext uri="{FF2B5EF4-FFF2-40B4-BE49-F238E27FC236}">
                <a16:creationId xmlns:a16="http://schemas.microsoft.com/office/drawing/2014/main" id="{F7999C5C-9054-318D-2181-806671CB7AD0}"/>
              </a:ext>
            </a:extLst>
          </p:cNvPr>
          <p:cNvSpPr>
            <a:spLocks noGrp="1"/>
          </p:cNvSpPr>
          <p:nvPr>
            <p:ph type="title"/>
          </p:nvPr>
        </p:nvSpPr>
        <p:spPr>
          <a:xfrm>
            <a:off x="3315031" y="1380754"/>
            <a:ext cx="5561938" cy="2513516"/>
          </a:xfrm>
        </p:spPr>
        <p:txBody>
          <a:bodyPr vert="horz" lIns="91440" tIns="45720" rIns="91440" bIns="45720" rtlCol="0" anchor="b">
            <a:normAutofit/>
          </a:bodyPr>
          <a:lstStyle/>
          <a:p>
            <a:pPr algn="ctr"/>
            <a:r>
              <a:rPr kumimoji="1" lang="en-US" altLang="zh-TW" sz="2800" b="1" kern="1200" dirty="0">
                <a:solidFill>
                  <a:schemeClr val="tx1"/>
                </a:solidFill>
                <a:latin typeface="Times New Roman" panose="02020603050405020304" pitchFamily="18" charset="0"/>
                <a:cs typeface="Times New Roman" panose="02020603050405020304" pitchFamily="18" charset="0"/>
              </a:rPr>
              <a:t>Compare</a:t>
            </a:r>
          </a:p>
        </p:txBody>
      </p:sp>
      <p:sp>
        <p:nvSpPr>
          <p:cNvPr id="16" name="Arc 15">
            <a:extLst>
              <a:ext uri="{FF2B5EF4-FFF2-40B4-BE49-F238E27FC236}">
                <a16:creationId xmlns:a16="http://schemas.microsoft.com/office/drawing/2014/main" id="{D2091A72-D5BB-42AC-8FD3-F7747D9086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9222429" flipV="1">
            <a:off x="2494119" y="6170"/>
            <a:ext cx="6816262" cy="6816262"/>
          </a:xfrm>
          <a:prstGeom prst="arc">
            <a:avLst>
              <a:gd name="adj1" fmla="val 16200000"/>
              <a:gd name="adj2" fmla="val 20093138"/>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8" name="Oval 17">
            <a:extLst>
              <a:ext uri="{FF2B5EF4-FFF2-40B4-BE49-F238E27FC236}">
                <a16:creationId xmlns:a16="http://schemas.microsoft.com/office/drawing/2014/main" id="{6ED12BFC-A737-46AF-8411-481112D54B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00995" y="5310973"/>
            <a:ext cx="705948" cy="686798"/>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投影片編號版面配置區 3">
            <a:extLst>
              <a:ext uri="{FF2B5EF4-FFF2-40B4-BE49-F238E27FC236}">
                <a16:creationId xmlns:a16="http://schemas.microsoft.com/office/drawing/2014/main" id="{0007C8BF-1733-A9E9-57BC-A0BC09B5F869}"/>
              </a:ext>
            </a:extLst>
          </p:cNvPr>
          <p:cNvSpPr>
            <a:spLocks noGrp="1"/>
          </p:cNvSpPr>
          <p:nvPr>
            <p:ph type="sldNum" sz="quarter" idx="12"/>
          </p:nvPr>
        </p:nvSpPr>
        <p:spPr/>
        <p:txBody>
          <a:bodyPr/>
          <a:lstStyle/>
          <a:p>
            <a:fld id="{A765C936-0AB1-DC44-825D-7DF420A117FC}" type="slidenum">
              <a:rPr kumimoji="1" lang="zh-TW" altLang="en-US" smtClean="0"/>
              <a:t>13</a:t>
            </a:fld>
            <a:endParaRPr kumimoji="1" lang="zh-TW" altLang="en-US"/>
          </a:p>
        </p:txBody>
      </p:sp>
    </p:spTree>
    <p:extLst>
      <p:ext uri="{BB962C8B-B14F-4D97-AF65-F5344CB8AC3E}">
        <p14:creationId xmlns:p14="http://schemas.microsoft.com/office/powerpoint/2010/main" val="27038712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aphicFrame>
        <p:nvGraphicFramePr>
          <p:cNvPr id="5" name="表格 5">
            <a:extLst>
              <a:ext uri="{FF2B5EF4-FFF2-40B4-BE49-F238E27FC236}">
                <a16:creationId xmlns:a16="http://schemas.microsoft.com/office/drawing/2014/main" id="{FF892DB7-028A-366F-5753-410A5BDD7CB8}"/>
              </a:ext>
            </a:extLst>
          </p:cNvPr>
          <p:cNvGraphicFramePr>
            <a:graphicFrameLocks noGrp="1"/>
          </p:cNvGraphicFramePr>
          <p:nvPr>
            <p:extLst>
              <p:ext uri="{D42A27DB-BD31-4B8C-83A1-F6EECF244321}">
                <p14:modId xmlns:p14="http://schemas.microsoft.com/office/powerpoint/2010/main" val="2948717531"/>
              </p:ext>
            </p:extLst>
          </p:nvPr>
        </p:nvGraphicFramePr>
        <p:xfrm>
          <a:off x="1132774" y="1971062"/>
          <a:ext cx="9926451" cy="2570480"/>
        </p:xfrm>
        <a:graphic>
          <a:graphicData uri="http://schemas.openxmlformats.org/drawingml/2006/table">
            <a:tbl>
              <a:tblPr firstRow="1" bandRow="1">
                <a:tableStyleId>{5C22544A-7EE6-4342-B048-85BDC9FD1C3A}</a:tableStyleId>
              </a:tblPr>
              <a:tblGrid>
                <a:gridCol w="3308817">
                  <a:extLst>
                    <a:ext uri="{9D8B030D-6E8A-4147-A177-3AD203B41FA5}">
                      <a16:colId xmlns:a16="http://schemas.microsoft.com/office/drawing/2014/main" val="1277961689"/>
                    </a:ext>
                  </a:extLst>
                </a:gridCol>
                <a:gridCol w="3308817">
                  <a:extLst>
                    <a:ext uri="{9D8B030D-6E8A-4147-A177-3AD203B41FA5}">
                      <a16:colId xmlns:a16="http://schemas.microsoft.com/office/drawing/2014/main" val="2967172017"/>
                    </a:ext>
                  </a:extLst>
                </a:gridCol>
                <a:gridCol w="3308817">
                  <a:extLst>
                    <a:ext uri="{9D8B030D-6E8A-4147-A177-3AD203B41FA5}">
                      <a16:colId xmlns:a16="http://schemas.microsoft.com/office/drawing/2014/main" val="1840837415"/>
                    </a:ext>
                  </a:extLst>
                </a:gridCol>
              </a:tblGrid>
              <a:tr h="370840">
                <a:tc>
                  <a:txBody>
                    <a:bodyPr/>
                    <a:lstStyle/>
                    <a:p>
                      <a:endParaRPr lang="zh-TW" altLang="en-US"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TW" dirty="0">
                          <a:solidFill>
                            <a:schemeClr val="tx1"/>
                          </a:solidFill>
                          <a:latin typeface="Times New Roman" panose="02020603050405020304" pitchFamily="18" charset="0"/>
                          <a:cs typeface="Times New Roman" panose="02020603050405020304" pitchFamily="18" charset="0"/>
                        </a:rPr>
                        <a:t>FF</a:t>
                      </a:r>
                      <a:endParaRPr lang="zh-TW" altLang="en-US"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TW" dirty="0">
                          <a:solidFill>
                            <a:schemeClr val="tx1"/>
                          </a:solidFill>
                          <a:latin typeface="Times New Roman" panose="02020603050405020304" pitchFamily="18" charset="0"/>
                          <a:cs typeface="Times New Roman" panose="02020603050405020304" pitchFamily="18" charset="0"/>
                        </a:rPr>
                        <a:t>DA</a:t>
                      </a:r>
                      <a:endParaRPr lang="zh-TW" altLang="en-US"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41666798"/>
                  </a:ext>
                </a:extLst>
              </a:tr>
              <a:tr h="370840">
                <a:tc>
                  <a:txBody>
                    <a:bodyPr/>
                    <a:lstStyle/>
                    <a:p>
                      <a:r>
                        <a:rPr lang="en" altLang="zh-TW" sz="1800" b="1" i="0" u="none" strike="noStrike" kern="1200" dirty="0">
                          <a:solidFill>
                            <a:schemeClr val="dk1"/>
                          </a:solidFill>
                          <a:effectLst/>
                          <a:latin typeface="Times New Roman" panose="02020603050405020304" pitchFamily="18" charset="0"/>
                          <a:ea typeface="+mn-ea"/>
                          <a:cs typeface="Times New Roman" panose="02020603050405020304" pitchFamily="18" charset="0"/>
                        </a:rPr>
                        <a:t>Path selection</a:t>
                      </a:r>
                      <a:endParaRPr lang="zh-TW" altLang="en-US"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 altLang="zh-TW" sz="1800" b="0" i="0" u="none" strike="noStrike" kern="1200" dirty="0">
                          <a:solidFill>
                            <a:schemeClr val="dk1"/>
                          </a:solidFill>
                          <a:effectLst/>
                          <a:latin typeface="Times New Roman" panose="02020603050405020304" pitchFamily="18" charset="0"/>
                          <a:ea typeface="+mn-ea"/>
                          <a:cs typeface="Times New Roman" panose="02020603050405020304" pitchFamily="18" charset="0"/>
                        </a:rPr>
                        <a:t>shortest augmenting path</a:t>
                      </a:r>
                      <a:endParaRPr lang="zh-TW" altLang="en-US"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 altLang="zh-TW" sz="1800" b="0" i="0" u="none" strike="noStrike" kern="1200" dirty="0">
                          <a:solidFill>
                            <a:schemeClr val="dk1"/>
                          </a:solidFill>
                          <a:effectLst/>
                          <a:latin typeface="Times New Roman" panose="02020603050405020304" pitchFamily="18" charset="0"/>
                          <a:ea typeface="+mn-ea"/>
                          <a:cs typeface="Times New Roman" panose="02020603050405020304" pitchFamily="18" charset="0"/>
                        </a:rPr>
                        <a:t>layered network</a:t>
                      </a:r>
                      <a:endParaRPr lang="zh-TW" altLang="en-US"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74626253"/>
                  </a:ext>
                </a:extLst>
              </a:tr>
              <a:tr h="370840">
                <a:tc>
                  <a:txBody>
                    <a:bodyPr/>
                    <a:lstStyle/>
                    <a:p>
                      <a:r>
                        <a:rPr lang="en" altLang="zh-TW" sz="1800" b="1" i="0" u="none" strike="noStrike" kern="1200" dirty="0">
                          <a:solidFill>
                            <a:schemeClr val="dk1"/>
                          </a:solidFill>
                          <a:effectLst/>
                          <a:latin typeface="Times New Roman" panose="02020603050405020304" pitchFamily="18" charset="0"/>
                          <a:ea typeface="+mn-ea"/>
                          <a:cs typeface="Times New Roman" panose="02020603050405020304" pitchFamily="18" charset="0"/>
                        </a:rPr>
                        <a:t>Network maintenance</a:t>
                      </a:r>
                      <a:endParaRPr lang="zh-TW" altLang="en-US"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 altLang="zh-TW" sz="1800" b="0" i="0" u="none" strike="noStrike" kern="1200" dirty="0">
                          <a:solidFill>
                            <a:schemeClr val="dk1"/>
                          </a:solidFill>
                          <a:effectLst/>
                          <a:latin typeface="Times New Roman" panose="02020603050405020304" pitchFamily="18" charset="0"/>
                          <a:ea typeface="+mn-ea"/>
                          <a:cs typeface="Times New Roman" panose="02020603050405020304" pitchFamily="18" charset="0"/>
                        </a:rPr>
                        <a:t>The network is maintained by marking the used edges to trace the augmenting path </a:t>
                      </a:r>
                      <a:endParaRPr lang="zh-TW" altLang="en-US"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 altLang="zh-TW" sz="1800" b="0" i="0" u="none" strike="noStrike" kern="1200" dirty="0">
                          <a:solidFill>
                            <a:schemeClr val="dk1"/>
                          </a:solidFill>
                          <a:effectLst/>
                          <a:latin typeface="Times New Roman" panose="02020603050405020304" pitchFamily="18" charset="0"/>
                          <a:ea typeface="+mn-ea"/>
                          <a:cs typeface="Times New Roman" panose="02020603050405020304" pitchFamily="18" charset="0"/>
                        </a:rPr>
                        <a:t>A layered network is used to maintain the paths</a:t>
                      </a:r>
                      <a:endParaRPr lang="zh-TW" altLang="en-US"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0942508"/>
                  </a:ext>
                </a:extLst>
              </a:tr>
              <a:tr h="306383">
                <a:tc>
                  <a:txBody>
                    <a:bodyPr/>
                    <a:lstStyle/>
                    <a:p>
                      <a:r>
                        <a:rPr lang="en" altLang="zh-TW" sz="1800" b="1" i="0" u="none" strike="noStrike" kern="1200" dirty="0">
                          <a:solidFill>
                            <a:schemeClr val="dk1"/>
                          </a:solidFill>
                          <a:effectLst/>
                          <a:latin typeface="Times New Roman" panose="02020603050405020304" pitchFamily="18" charset="0"/>
                          <a:ea typeface="+mn-ea"/>
                          <a:cs typeface="Times New Roman" panose="02020603050405020304" pitchFamily="18" charset="0"/>
                        </a:rPr>
                        <a:t>Definition of running time</a:t>
                      </a:r>
                      <a:endParaRPr lang="zh-TW" altLang="en-US"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 altLang="zh-TW" sz="1800" b="0" i="0" u="none" strike="noStrike" kern="1200" dirty="0">
                          <a:solidFill>
                            <a:schemeClr val="dk1"/>
                          </a:solidFill>
                          <a:effectLst/>
                          <a:latin typeface="Times New Roman" panose="02020603050405020304" pitchFamily="18" charset="0"/>
                          <a:ea typeface="+mn-ea"/>
                          <a:cs typeface="Times New Roman" panose="02020603050405020304" pitchFamily="18" charset="0"/>
                        </a:rPr>
                        <a:t>The running time depends on the choice of augmenting paths </a:t>
                      </a:r>
                      <a:endParaRPr lang="zh-TW" altLang="en-US"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 altLang="zh-TW" sz="1800" b="0" i="0" u="none" strike="noStrike" kern="1200" dirty="0">
                          <a:solidFill>
                            <a:schemeClr val="dk1"/>
                          </a:solidFill>
                          <a:effectLst/>
                          <a:latin typeface="Times New Roman" panose="02020603050405020304" pitchFamily="18" charset="0"/>
                          <a:ea typeface="+mn-ea"/>
                          <a:cs typeface="Times New Roman" panose="02020603050405020304" pitchFamily="18" charset="0"/>
                        </a:rPr>
                        <a:t>The running time of each phase is fixed due to the use of layered networks</a:t>
                      </a:r>
                      <a:endParaRPr lang="zh-TW" altLang="en-US"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45282732"/>
                  </a:ext>
                </a:extLst>
              </a:tr>
            </a:tbl>
          </a:graphicData>
        </a:graphic>
      </p:graphicFrame>
      <p:sp>
        <p:nvSpPr>
          <p:cNvPr id="6" name="投影片編號版面配置區 5">
            <a:extLst>
              <a:ext uri="{FF2B5EF4-FFF2-40B4-BE49-F238E27FC236}">
                <a16:creationId xmlns:a16="http://schemas.microsoft.com/office/drawing/2014/main" id="{6BC8E3B8-406A-6CA3-E76B-40A3D415788E}"/>
              </a:ext>
            </a:extLst>
          </p:cNvPr>
          <p:cNvSpPr>
            <a:spLocks noGrp="1"/>
          </p:cNvSpPr>
          <p:nvPr>
            <p:ph type="sldNum" sz="quarter" idx="12"/>
          </p:nvPr>
        </p:nvSpPr>
        <p:spPr/>
        <p:txBody>
          <a:bodyPr/>
          <a:lstStyle/>
          <a:p>
            <a:fld id="{A765C936-0AB1-DC44-825D-7DF420A117FC}" type="slidenum">
              <a:rPr kumimoji="1" lang="zh-TW" altLang="en-US" smtClean="0"/>
              <a:t>14</a:t>
            </a:fld>
            <a:endParaRPr kumimoji="1" lang="zh-TW" altLang="en-US"/>
          </a:p>
        </p:txBody>
      </p:sp>
      <p:sp>
        <p:nvSpPr>
          <p:cNvPr id="13" name="文字方塊 12">
            <a:extLst>
              <a:ext uri="{FF2B5EF4-FFF2-40B4-BE49-F238E27FC236}">
                <a16:creationId xmlns:a16="http://schemas.microsoft.com/office/drawing/2014/main" id="{19AC442D-8B55-4CE9-00E1-3EDF0E11090F}"/>
              </a:ext>
            </a:extLst>
          </p:cNvPr>
          <p:cNvSpPr txBox="1"/>
          <p:nvPr/>
        </p:nvSpPr>
        <p:spPr>
          <a:xfrm>
            <a:off x="1615937" y="-2035518"/>
            <a:ext cx="11884712" cy="2513516"/>
          </a:xfrm>
          <a:prstGeom prst="rect">
            <a:avLst/>
          </a:prstGeom>
        </p:spPr>
        <p:txBody>
          <a:bodyPr vert="horz" lIns="91440" tIns="45720" rIns="91440" bIns="45720" rtlCol="0" anchor="b">
            <a:noAutofit/>
          </a:bodyPr>
          <a:lstStyle/>
          <a:p>
            <a:pPr algn="ctr">
              <a:lnSpc>
                <a:spcPct val="90000"/>
              </a:lnSpc>
              <a:spcBef>
                <a:spcPct val="0"/>
              </a:spcBef>
              <a:spcAft>
                <a:spcPts val="600"/>
              </a:spcAft>
            </a:pPr>
            <a:r>
              <a:rPr kumimoji="1" lang="en-US" altLang="zh-TW" sz="1400" b="1" kern="1200" dirty="0">
                <a:solidFill>
                  <a:schemeClr val="bg2"/>
                </a:solidFill>
                <a:latin typeface="Times New Roman" panose="02020603050405020304" pitchFamily="18" charset="0"/>
                <a:ea typeface="+mj-ea"/>
                <a:cs typeface="Times New Roman" panose="02020603050405020304" pitchFamily="18" charset="0"/>
              </a:rPr>
              <a:t>Max flow /</a:t>
            </a:r>
            <a:r>
              <a:rPr kumimoji="1" lang="en-US" altLang="zh-TW" sz="1400" b="1" kern="1200" dirty="0" err="1">
                <a:solidFill>
                  <a:schemeClr val="bg2"/>
                </a:solidFill>
                <a:latin typeface="Times New Roman" panose="02020603050405020304" pitchFamily="18" charset="0"/>
                <a:cs typeface="Times New Roman" panose="02020603050405020304" pitchFamily="18" charset="0"/>
              </a:rPr>
              <a:t>Ford&amp;Fulkerson’s</a:t>
            </a:r>
            <a:r>
              <a:rPr kumimoji="1" lang="en-US" altLang="zh-TW" sz="1400" b="1" kern="1200" dirty="0">
                <a:solidFill>
                  <a:schemeClr val="bg2"/>
                </a:solidFill>
                <a:latin typeface="Times New Roman" panose="02020603050405020304" pitchFamily="18" charset="0"/>
                <a:cs typeface="Times New Roman" panose="02020603050405020304" pitchFamily="18" charset="0"/>
              </a:rPr>
              <a:t> Algorithm/</a:t>
            </a:r>
            <a:r>
              <a:rPr kumimoji="1" lang="en-US" altLang="zh-TW" sz="1400" b="1" kern="1200" dirty="0">
                <a:solidFill>
                  <a:schemeClr val="bg2"/>
                </a:solidFill>
                <a:latin typeface="Times New Roman" panose="02020603050405020304" pitchFamily="18" charset="0"/>
                <a:ea typeface="+mj-ea"/>
                <a:cs typeface="Times New Roman" panose="02020603050405020304" pitchFamily="18" charset="0"/>
              </a:rPr>
              <a:t>Dinitz Algorithm/ </a:t>
            </a:r>
            <a:r>
              <a:rPr kumimoji="1" lang="en-US" altLang="zh-TW" sz="1400" b="1" kern="1200" dirty="0">
                <a:latin typeface="Times New Roman" panose="02020603050405020304" pitchFamily="18" charset="0"/>
                <a:ea typeface="+mj-ea"/>
                <a:cs typeface="Times New Roman" panose="02020603050405020304" pitchFamily="18" charset="0"/>
              </a:rPr>
              <a:t>Compare/</a:t>
            </a:r>
            <a:r>
              <a:rPr lang="en" altLang="zh-TW" sz="1400" b="1" i="0" u="none" strike="noStrike" dirty="0">
                <a:solidFill>
                  <a:schemeClr val="bg2"/>
                </a:solidFill>
                <a:effectLst/>
                <a:latin typeface="Times New Roman" panose="02020603050405020304" pitchFamily="18" charset="0"/>
                <a:cs typeface="Times New Roman" panose="02020603050405020304" pitchFamily="18" charset="0"/>
              </a:rPr>
              <a:t>Implementation of DA by </a:t>
            </a:r>
            <a:r>
              <a:rPr lang="en" altLang="zh-TW" sz="1400" b="1" i="0" u="none" strike="noStrike" dirty="0" err="1">
                <a:solidFill>
                  <a:schemeClr val="bg2"/>
                </a:solidFill>
                <a:effectLst/>
                <a:latin typeface="Times New Roman" panose="02020603050405020304" pitchFamily="18" charset="0"/>
                <a:cs typeface="Times New Roman" panose="02020603050405020304" pitchFamily="18" charset="0"/>
              </a:rPr>
              <a:t>Cherkassky</a:t>
            </a:r>
            <a:r>
              <a:rPr lang="en" altLang="zh-TW" sz="1400" b="1" i="0" u="none" strike="noStrike" dirty="0">
                <a:solidFill>
                  <a:schemeClr val="bg2"/>
                </a:solidFill>
                <a:effectLst/>
                <a:latin typeface="Times New Roman" panose="02020603050405020304" pitchFamily="18" charset="0"/>
                <a:cs typeface="Times New Roman" panose="02020603050405020304" pitchFamily="18" charset="0"/>
              </a:rPr>
              <a:t>/ Further</a:t>
            </a:r>
            <a:endParaRPr lang="en-US" altLang="zh-TW" sz="1400" b="1" kern="1200" dirty="0">
              <a:solidFill>
                <a:schemeClr val="bg2"/>
              </a:solidFill>
              <a:latin typeface="Times New Roman" panose="02020603050405020304" pitchFamily="18" charset="0"/>
              <a:ea typeface="+mj-ea"/>
              <a:cs typeface="Times New Roman" panose="02020603050405020304" pitchFamily="18" charset="0"/>
            </a:endParaRPr>
          </a:p>
        </p:txBody>
      </p:sp>
    </p:spTree>
    <p:extLst>
      <p:ext uri="{BB962C8B-B14F-4D97-AF65-F5344CB8AC3E}">
        <p14:creationId xmlns:p14="http://schemas.microsoft.com/office/powerpoint/2010/main" val="9039556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278ADA9-6383-4BDD-80D2-8899A40268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484B7147-B0F6-40ED-B5A2-FF72BC8198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Rectangle 11">
            <a:extLst>
              <a:ext uri="{FF2B5EF4-FFF2-40B4-BE49-F238E27FC236}">
                <a16:creationId xmlns:a16="http://schemas.microsoft.com/office/drawing/2014/main" id="{B36D2DE0-0628-4A9A-A59D-7BA8B5EB30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48E405C9-94BE-41DA-928C-DEC9A8550E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15929" y="148929"/>
            <a:ext cx="6560142" cy="656014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 name="標題 1">
            <a:extLst>
              <a:ext uri="{FF2B5EF4-FFF2-40B4-BE49-F238E27FC236}">
                <a16:creationId xmlns:a16="http://schemas.microsoft.com/office/drawing/2014/main" id="{72F13379-2D79-AA08-F575-47970564BB18}"/>
              </a:ext>
            </a:extLst>
          </p:cNvPr>
          <p:cNvSpPr>
            <a:spLocks noGrp="1"/>
          </p:cNvSpPr>
          <p:nvPr>
            <p:ph type="title"/>
          </p:nvPr>
        </p:nvSpPr>
        <p:spPr>
          <a:xfrm>
            <a:off x="2688689" y="1466235"/>
            <a:ext cx="6814621" cy="2513516"/>
          </a:xfrm>
        </p:spPr>
        <p:txBody>
          <a:bodyPr vert="horz" lIns="91440" tIns="45720" rIns="91440" bIns="45720" rtlCol="0" anchor="b">
            <a:normAutofit/>
          </a:bodyPr>
          <a:lstStyle/>
          <a:p>
            <a:pPr algn="ctr"/>
            <a:r>
              <a:rPr lang="en" altLang="zh-TW" sz="2800" b="1" i="0" u="none" strike="noStrike" dirty="0">
                <a:solidFill>
                  <a:srgbClr val="343541"/>
                </a:solidFill>
                <a:effectLst/>
                <a:latin typeface="Times New Roman" panose="02020603050405020304" pitchFamily="18" charset="0"/>
                <a:cs typeface="Times New Roman" panose="02020603050405020304" pitchFamily="18" charset="0"/>
              </a:rPr>
              <a:t>Implementation of DA by </a:t>
            </a:r>
            <a:r>
              <a:rPr lang="en" altLang="zh-TW" sz="2800" b="1" i="0" u="none" strike="noStrike" dirty="0" err="1">
                <a:solidFill>
                  <a:srgbClr val="343541"/>
                </a:solidFill>
                <a:effectLst/>
                <a:latin typeface="Times New Roman" panose="02020603050405020304" pitchFamily="18" charset="0"/>
                <a:cs typeface="Times New Roman" panose="02020603050405020304" pitchFamily="18" charset="0"/>
              </a:rPr>
              <a:t>Cherkassky</a:t>
            </a:r>
            <a:endParaRPr kumimoji="1" lang="en-US" altLang="zh-TW" sz="6000" b="1" kern="1200" dirty="0">
              <a:solidFill>
                <a:schemeClr val="tx1"/>
              </a:solidFill>
              <a:latin typeface="Times New Roman" panose="02020603050405020304" pitchFamily="18" charset="0"/>
              <a:cs typeface="Times New Roman" panose="02020603050405020304" pitchFamily="18" charset="0"/>
            </a:endParaRPr>
          </a:p>
        </p:txBody>
      </p:sp>
      <p:sp>
        <p:nvSpPr>
          <p:cNvPr id="16" name="Arc 15">
            <a:extLst>
              <a:ext uri="{FF2B5EF4-FFF2-40B4-BE49-F238E27FC236}">
                <a16:creationId xmlns:a16="http://schemas.microsoft.com/office/drawing/2014/main" id="{D2091A72-D5BB-42AC-8FD3-F7747D9086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9222429" flipV="1">
            <a:off x="2494119" y="6170"/>
            <a:ext cx="6816262" cy="6816262"/>
          </a:xfrm>
          <a:prstGeom prst="arc">
            <a:avLst>
              <a:gd name="adj1" fmla="val 16200000"/>
              <a:gd name="adj2" fmla="val 20093138"/>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8" name="Oval 17">
            <a:extLst>
              <a:ext uri="{FF2B5EF4-FFF2-40B4-BE49-F238E27FC236}">
                <a16:creationId xmlns:a16="http://schemas.microsoft.com/office/drawing/2014/main" id="{6ED12BFC-A737-46AF-8411-481112D54B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00995" y="5310973"/>
            <a:ext cx="705948" cy="686798"/>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投影片編號版面配置區 3">
            <a:extLst>
              <a:ext uri="{FF2B5EF4-FFF2-40B4-BE49-F238E27FC236}">
                <a16:creationId xmlns:a16="http://schemas.microsoft.com/office/drawing/2014/main" id="{4C37566A-54F2-CA8C-4040-5F9B5BA89F5C}"/>
              </a:ext>
            </a:extLst>
          </p:cNvPr>
          <p:cNvSpPr>
            <a:spLocks noGrp="1"/>
          </p:cNvSpPr>
          <p:nvPr>
            <p:ph type="sldNum" sz="quarter" idx="12"/>
          </p:nvPr>
        </p:nvSpPr>
        <p:spPr/>
        <p:txBody>
          <a:bodyPr/>
          <a:lstStyle/>
          <a:p>
            <a:fld id="{A765C936-0AB1-DC44-825D-7DF420A117FC}" type="slidenum">
              <a:rPr kumimoji="1" lang="zh-TW" altLang="en-US" smtClean="0"/>
              <a:t>15</a:t>
            </a:fld>
            <a:endParaRPr kumimoji="1" lang="zh-TW" altLang="en-US"/>
          </a:p>
        </p:txBody>
      </p:sp>
    </p:spTree>
    <p:extLst>
      <p:ext uri="{BB962C8B-B14F-4D97-AF65-F5344CB8AC3E}">
        <p14:creationId xmlns:p14="http://schemas.microsoft.com/office/powerpoint/2010/main" val="40494730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7" name="文字方塊 6">
                <a:extLst>
                  <a:ext uri="{FF2B5EF4-FFF2-40B4-BE49-F238E27FC236}">
                    <a16:creationId xmlns:a16="http://schemas.microsoft.com/office/drawing/2014/main" id="{1852BB57-FD5F-0EAA-D03C-BE52A278D810}"/>
                  </a:ext>
                </a:extLst>
              </p:cNvPr>
              <p:cNvSpPr txBox="1"/>
              <p:nvPr/>
            </p:nvSpPr>
            <p:spPr>
              <a:xfrm>
                <a:off x="1436611" y="1103611"/>
                <a:ext cx="8328490" cy="5128776"/>
              </a:xfrm>
              <a:prstGeom prst="rect">
                <a:avLst/>
              </a:prstGeom>
              <a:noFill/>
            </p:spPr>
            <p:txBody>
              <a:bodyPr wrap="square" rtlCol="0">
                <a:spAutoFit/>
              </a:bodyPr>
              <a:lstStyle/>
              <a:p>
                <a:pPr lvl="1">
                  <a:lnSpc>
                    <a:spcPct val="150000"/>
                  </a:lnSpc>
                </a:pPr>
                <a14:m>
                  <m:oMath xmlns:m="http://schemas.openxmlformats.org/officeDocument/2006/math">
                    <m:r>
                      <a:rPr lang="en-US" altLang="zh-TW" b="0" i="1" u="none" strike="noStrike" dirty="0" smtClean="0">
                        <a:solidFill>
                          <a:srgbClr val="343541"/>
                        </a:solidFill>
                        <a:effectLst/>
                        <a:latin typeface="Cambria Math" panose="02040503050406030204" pitchFamily="18" charset="0"/>
                        <a:cs typeface="Times New Roman" panose="02020603050405020304" pitchFamily="18" charset="0"/>
                      </a:rPr>
                      <m:t> </m:t>
                    </m:r>
                    <m:r>
                      <a:rPr lang="en-US" altLang="zh-TW" b="0" i="1" u="none" strike="noStrike" smtClean="0">
                        <a:solidFill>
                          <a:srgbClr val="343541"/>
                        </a:solidFill>
                        <a:effectLst/>
                        <a:latin typeface="Cambria Math" panose="02040503050406030204" pitchFamily="18" charset="0"/>
                      </a:rPr>
                      <m:t>/∗</m:t>
                    </m:r>
                    <m:r>
                      <a:rPr lang="en-US" altLang="zh-TW" b="0" i="1" u="none" strike="noStrike" smtClean="0">
                        <a:solidFill>
                          <a:srgbClr val="343541"/>
                        </a:solidFill>
                        <a:effectLst/>
                        <a:latin typeface="Cambria Math" panose="02040503050406030204" pitchFamily="18" charset="0"/>
                      </a:rPr>
                      <m:t>𝑃h𝑎𝑠𝑒</m:t>
                    </m:r>
                    <m:r>
                      <a:rPr lang="en-US" altLang="zh-TW" b="0" i="1" u="none" strike="noStrike" dirty="0" smtClean="0">
                        <a:solidFill>
                          <a:srgbClr val="343541"/>
                        </a:solidFill>
                        <a:effectLst/>
                        <a:latin typeface="Cambria Math" panose="02040503050406030204" pitchFamily="18" charset="0"/>
                        <a:cs typeface="Times New Roman" panose="02020603050405020304" pitchFamily="18" charset="0"/>
                      </a:rPr>
                      <m:t> </m:t>
                    </m:r>
                    <m:r>
                      <a:rPr lang="en-US" altLang="zh-TW" b="0" i="1" u="none" strike="noStrike" smtClean="0">
                        <a:solidFill>
                          <a:srgbClr val="343541"/>
                        </a:solidFill>
                        <a:effectLst/>
                        <a:latin typeface="Cambria Math" panose="02040503050406030204" pitchFamily="18" charset="0"/>
                      </a:rPr>
                      <m:t>𝐿𝑜𝑜𝑝</m:t>
                    </m:r>
                    <m:r>
                      <a:rPr lang="en-US" altLang="zh-TW" b="0" i="1" u="none" strike="noStrike" dirty="0" smtClean="0">
                        <a:solidFill>
                          <a:srgbClr val="343541"/>
                        </a:solidFill>
                        <a:effectLst/>
                        <a:latin typeface="Cambria Math" panose="02040503050406030204" pitchFamily="18" charset="0"/>
                        <a:cs typeface="Times New Roman" panose="02020603050405020304" pitchFamily="18" charset="0"/>
                      </a:rPr>
                      <m:t> </m:t>
                    </m:r>
                    <m:r>
                      <a:rPr lang="en-US" altLang="zh-TW" b="0" i="1" u="none" strike="noStrike" smtClean="0">
                        <a:solidFill>
                          <a:srgbClr val="343541"/>
                        </a:solidFill>
                        <a:effectLst/>
                        <a:latin typeface="Cambria Math" panose="02040503050406030204" pitchFamily="18" charset="0"/>
                      </a:rPr>
                      <m:t>∗/</m:t>
                    </m:r>
                  </m:oMath>
                </a14:m>
                <a:r>
                  <a:rPr lang="en" altLang="zh-TW" dirty="0">
                    <a:solidFill>
                      <a:srgbClr val="343541"/>
                    </a:solidFill>
                    <a:latin typeface="Times New Roman" panose="02020603050405020304" pitchFamily="18" charset="0"/>
                    <a:cs typeface="Times New Roman" panose="02020603050405020304" pitchFamily="18" charset="0"/>
                  </a:rPr>
                  <a:t> </a:t>
                </a:r>
              </a:p>
              <a:p>
                <a:pPr lvl="1">
                  <a:lnSpc>
                    <a:spcPct val="150000"/>
                  </a:lnSpc>
                </a:pPr>
                <a14:m>
                  <m:oMath xmlns:m="http://schemas.openxmlformats.org/officeDocument/2006/math">
                    <m:r>
                      <a:rPr lang="en" altLang="zh-TW" i="1" dirty="0" smtClean="0">
                        <a:solidFill>
                          <a:srgbClr val="343541"/>
                        </a:solidFill>
                        <a:latin typeface="Cambria Math" panose="02040503050406030204" pitchFamily="18" charset="0"/>
                        <a:cs typeface="Times New Roman" panose="02020603050405020304" pitchFamily="18" charset="0"/>
                      </a:rPr>
                      <m:t>𝑑𝑜</m:t>
                    </m:r>
                    <m:r>
                      <a:rPr lang="en" altLang="zh-TW" b="0" i="1" u="none" strike="noStrike" dirty="0" err="1" smtClean="0">
                        <a:solidFill>
                          <a:srgbClr val="343541"/>
                        </a:solidFill>
                        <a:effectLst/>
                        <a:latin typeface="Cambria Math" panose="02040503050406030204" pitchFamily="18" charset="0"/>
                        <a:cs typeface="Times New Roman" panose="02020603050405020304" pitchFamily="18" charset="0"/>
                      </a:rPr>
                      <m:t>𝑤h𝑖𝑙𝑒</m:t>
                    </m:r>
                  </m:oMath>
                </a14:m>
                <a:r>
                  <a:rPr lang="en" altLang="zh-TW" b="0" i="0" u="none" strike="noStrike" dirty="0">
                    <a:solidFill>
                      <a:srgbClr val="343541"/>
                    </a:solidFill>
                    <a:effectLst/>
                    <a:latin typeface="Times New Roman" panose="02020603050405020304" pitchFamily="18" charset="0"/>
                    <a:cs typeface="Times New Roman" panose="02020603050405020304" pitchFamily="18" charset="0"/>
                  </a:rPr>
                  <a:t> </a:t>
                </a:r>
              </a:p>
              <a:p>
                <a:pPr lvl="1">
                  <a:lnSpc>
                    <a:spcPct val="150000"/>
                  </a:lnSpc>
                </a:pPr>
                <a14:m>
                  <m:oMath xmlns:m="http://schemas.openxmlformats.org/officeDocument/2006/math">
                    <m:r>
                      <a:rPr lang="en" altLang="zh-TW" b="0" i="1" u="none" strike="noStrike" dirty="0" smtClean="0">
                        <a:solidFill>
                          <a:srgbClr val="343541"/>
                        </a:solidFill>
                        <a:effectLst/>
                        <a:latin typeface="Cambria Math" panose="02040503050406030204" pitchFamily="18" charset="0"/>
                        <a:cs typeface="Times New Roman" panose="02020603050405020304" pitchFamily="18" charset="0"/>
                      </a:rPr>
                      <m:t>𝑏𝑒𝑔𝑖𝑛</m:t>
                    </m:r>
                    <m:r>
                      <a:rPr lang="en" altLang="zh-TW" b="0" i="1" u="none" strike="noStrike" dirty="0" smtClean="0">
                        <a:solidFill>
                          <a:srgbClr val="343541"/>
                        </a:solidFill>
                        <a:effectLst/>
                        <a:latin typeface="Cambria Math" panose="02040503050406030204" pitchFamily="18" charset="0"/>
                        <a:cs typeface="Times New Roman" panose="02020603050405020304" pitchFamily="18" charset="0"/>
                      </a:rPr>
                      <m:t> </m:t>
                    </m:r>
                  </m:oMath>
                </a14:m>
                <a:r>
                  <a:rPr lang="en" altLang="zh-TW" b="0" i="0" u="none" strike="noStrike" dirty="0">
                    <a:solidFill>
                      <a:srgbClr val="343541"/>
                    </a:solidFill>
                    <a:effectLst/>
                    <a:latin typeface="Times New Roman" panose="02020603050405020304" pitchFamily="18" charset="0"/>
                    <a:cs typeface="Times New Roman" panose="02020603050405020304" pitchFamily="18" charset="0"/>
                  </a:rPr>
                  <a:t> </a:t>
                </a:r>
              </a:p>
              <a:p>
                <a:pPr marL="720000" lvl="1">
                  <a:lnSpc>
                    <a:spcPct val="150000"/>
                  </a:lnSpc>
                </a:pPr>
                <a14:m>
                  <m:oMath xmlns:m="http://schemas.openxmlformats.org/officeDocument/2006/math">
                    <m:r>
                      <a:rPr lang="en-US" altLang="zh-TW" i="1" dirty="0" smtClean="0">
                        <a:solidFill>
                          <a:srgbClr val="343541"/>
                        </a:solidFill>
                        <a:latin typeface="Cambria Math" panose="02040503050406030204" pitchFamily="18" charset="0"/>
                        <a:cs typeface="Times New Roman" panose="02020603050405020304" pitchFamily="18" charset="0"/>
                      </a:rPr>
                      <m:t>𝑐𝑜𝑚𝑝𝑢𝑡𝑒</m:t>
                    </m:r>
                    <m:r>
                      <a:rPr lang="zh-TW" altLang="en-US" i="1" dirty="0" smtClean="0">
                        <a:solidFill>
                          <a:srgbClr val="343541"/>
                        </a:solidFill>
                        <a:latin typeface="Cambria Math" panose="02040503050406030204" pitchFamily="18" charset="0"/>
                        <a:cs typeface="Times New Roman" panose="02020603050405020304" pitchFamily="18" charset="0"/>
                      </a:rPr>
                      <m:t> </m:t>
                    </m:r>
                    <m:r>
                      <a:rPr lang="zh-TW" altLang="en-US" i="1" smtClean="0">
                        <a:solidFill>
                          <a:srgbClr val="343541"/>
                        </a:solidFill>
                        <a:latin typeface="Cambria Math" panose="02040503050406030204" pitchFamily="18" charset="0"/>
                      </a:rPr>
                      <m:t>∀</m:t>
                    </m:r>
                    <m:r>
                      <a:rPr lang="en-US" altLang="zh-TW" b="0" i="1" smtClean="0">
                        <a:solidFill>
                          <a:srgbClr val="343541"/>
                        </a:solidFill>
                        <a:latin typeface="Cambria Math" panose="02040503050406030204" pitchFamily="18" charset="0"/>
                      </a:rPr>
                      <m:t>𝑣</m:t>
                    </m:r>
                    <m:r>
                      <a:rPr lang="en-US" altLang="zh-TW" b="0" i="1" smtClean="0">
                        <a:solidFill>
                          <a:srgbClr val="343541"/>
                        </a:solidFill>
                        <a:latin typeface="Cambria Math" panose="02040503050406030204" pitchFamily="18" charset="0"/>
                        <a:ea typeface="Cambria Math" panose="02040503050406030204" pitchFamily="18" charset="0"/>
                      </a:rPr>
                      <m:t>∈</m:t>
                    </m:r>
                    <m:r>
                      <a:rPr lang="en-US" altLang="zh-TW" b="0" i="1" smtClean="0">
                        <a:solidFill>
                          <a:srgbClr val="343541"/>
                        </a:solidFill>
                        <a:latin typeface="Cambria Math" panose="02040503050406030204" pitchFamily="18" charset="0"/>
                        <a:ea typeface="Cambria Math" panose="02040503050406030204" pitchFamily="18" charset="0"/>
                      </a:rPr>
                      <m:t>𝑉</m:t>
                    </m:r>
                    <m:r>
                      <a:rPr lang="en-US" altLang="zh-TW" b="0" i="1" smtClean="0">
                        <a:solidFill>
                          <a:srgbClr val="343541"/>
                        </a:solidFill>
                        <a:latin typeface="Cambria Math" panose="02040503050406030204" pitchFamily="18" charset="0"/>
                        <a:ea typeface="Cambria Math" panose="02040503050406030204" pitchFamily="18" charset="0"/>
                      </a:rPr>
                      <m:t> :</m:t>
                    </m:r>
                    <m:r>
                      <a:rPr lang="en-US" altLang="zh-TW" b="0" i="1" smtClean="0">
                        <a:solidFill>
                          <a:srgbClr val="343541"/>
                        </a:solidFill>
                        <a:latin typeface="Cambria Math" panose="02040503050406030204" pitchFamily="18" charset="0"/>
                        <a:ea typeface="Cambria Math" panose="02040503050406030204" pitchFamily="18" charset="0"/>
                      </a:rPr>
                      <m:t>𝑟𝑎𝑛𝑘</m:t>
                    </m:r>
                    <m:d>
                      <m:dPr>
                        <m:ctrlPr>
                          <a:rPr lang="en-US" altLang="zh-TW" b="0" i="1" smtClean="0">
                            <a:solidFill>
                              <a:srgbClr val="343541"/>
                            </a:solidFill>
                            <a:latin typeface="Cambria Math" panose="02040503050406030204" pitchFamily="18" charset="0"/>
                            <a:ea typeface="Cambria Math" panose="02040503050406030204" pitchFamily="18" charset="0"/>
                          </a:rPr>
                        </m:ctrlPr>
                      </m:dPr>
                      <m:e>
                        <m:r>
                          <a:rPr lang="en-US" altLang="zh-TW" b="0" i="1" smtClean="0">
                            <a:solidFill>
                              <a:srgbClr val="343541"/>
                            </a:solidFill>
                            <a:latin typeface="Cambria Math" panose="02040503050406030204" pitchFamily="18" charset="0"/>
                            <a:ea typeface="Cambria Math" panose="02040503050406030204" pitchFamily="18" charset="0"/>
                          </a:rPr>
                          <m:t>𝑣</m:t>
                        </m:r>
                      </m:e>
                    </m:d>
                    <m:r>
                      <a:rPr lang="en-US" altLang="zh-TW" b="0" i="1" smtClean="0">
                        <a:solidFill>
                          <a:srgbClr val="343541"/>
                        </a:solidFill>
                        <a:latin typeface="Cambria Math" panose="02040503050406030204" pitchFamily="18" charset="0"/>
                        <a:ea typeface="Cambria Math" panose="02040503050406030204" pitchFamily="18" charset="0"/>
                      </a:rPr>
                      <m:t>=</m:t>
                    </m:r>
                    <m:r>
                      <a:rPr lang="en-US" altLang="zh-TW" b="0" i="1" smtClean="0">
                        <a:solidFill>
                          <a:srgbClr val="343541"/>
                        </a:solidFill>
                        <a:latin typeface="Cambria Math" panose="02040503050406030204" pitchFamily="18" charset="0"/>
                        <a:ea typeface="Cambria Math" panose="02040503050406030204" pitchFamily="18" charset="0"/>
                      </a:rPr>
                      <m:t>𝑑𝑖𝑠𝑡</m:t>
                    </m:r>
                    <m:d>
                      <m:dPr>
                        <m:ctrlPr>
                          <a:rPr lang="en-US" altLang="zh-TW" b="0" i="1" smtClean="0">
                            <a:solidFill>
                              <a:srgbClr val="343541"/>
                            </a:solidFill>
                            <a:latin typeface="Cambria Math" panose="02040503050406030204" pitchFamily="18" charset="0"/>
                            <a:ea typeface="Cambria Math" panose="02040503050406030204" pitchFamily="18" charset="0"/>
                          </a:rPr>
                        </m:ctrlPr>
                      </m:dPr>
                      <m:e>
                        <m:r>
                          <a:rPr lang="en-US" altLang="zh-TW" b="0" i="1" smtClean="0">
                            <a:solidFill>
                              <a:srgbClr val="343541"/>
                            </a:solidFill>
                            <a:latin typeface="Cambria Math" panose="02040503050406030204" pitchFamily="18" charset="0"/>
                            <a:ea typeface="Cambria Math" panose="02040503050406030204" pitchFamily="18" charset="0"/>
                          </a:rPr>
                          <m:t>𝑣</m:t>
                        </m:r>
                        <m:r>
                          <a:rPr lang="en-US" altLang="zh-TW" b="0" i="1" smtClean="0">
                            <a:solidFill>
                              <a:srgbClr val="343541"/>
                            </a:solidFill>
                            <a:latin typeface="Cambria Math" panose="02040503050406030204" pitchFamily="18" charset="0"/>
                            <a:ea typeface="Cambria Math" panose="02040503050406030204" pitchFamily="18" charset="0"/>
                          </a:rPr>
                          <m:t>,</m:t>
                        </m:r>
                        <m:r>
                          <a:rPr lang="en-US" altLang="zh-TW" b="0" i="1" smtClean="0">
                            <a:solidFill>
                              <a:srgbClr val="343541"/>
                            </a:solidFill>
                            <a:latin typeface="Cambria Math" panose="02040503050406030204" pitchFamily="18" charset="0"/>
                            <a:ea typeface="Cambria Math" panose="02040503050406030204" pitchFamily="18" charset="0"/>
                          </a:rPr>
                          <m:t>𝑡</m:t>
                        </m:r>
                      </m:e>
                    </m:d>
                    <m:r>
                      <a:rPr lang="en-US" altLang="zh-TW" b="0" i="1" smtClean="0">
                        <a:solidFill>
                          <a:srgbClr val="343541"/>
                        </a:solidFill>
                        <a:latin typeface="Cambria Math" panose="02040503050406030204" pitchFamily="18" charset="0"/>
                        <a:ea typeface="Cambria Math" panose="02040503050406030204" pitchFamily="18" charset="0"/>
                      </a:rPr>
                      <m:t> , </m:t>
                    </m:r>
                    <m:r>
                      <a:rPr lang="en-US" altLang="zh-TW" b="0" i="1" smtClean="0">
                        <a:solidFill>
                          <a:srgbClr val="343541"/>
                        </a:solidFill>
                        <a:latin typeface="Cambria Math" panose="02040503050406030204" pitchFamily="18" charset="0"/>
                        <a:ea typeface="Cambria Math" panose="02040503050406030204" pitchFamily="18" charset="0"/>
                      </a:rPr>
                      <m:t>𝑏𝑦</m:t>
                    </m:r>
                    <m:r>
                      <a:rPr lang="en-US" altLang="zh-TW" b="0" i="1" smtClean="0">
                        <a:solidFill>
                          <a:srgbClr val="343541"/>
                        </a:solidFill>
                        <a:latin typeface="Cambria Math" panose="02040503050406030204" pitchFamily="18" charset="0"/>
                        <a:ea typeface="Cambria Math" panose="02040503050406030204" pitchFamily="18" charset="0"/>
                      </a:rPr>
                      <m:t> </m:t>
                    </m:r>
                    <m:r>
                      <a:rPr lang="en-US" altLang="zh-TW" b="0" i="1" smtClean="0">
                        <a:solidFill>
                          <a:srgbClr val="343541"/>
                        </a:solidFill>
                        <a:latin typeface="Cambria Math" panose="02040503050406030204" pitchFamily="18" charset="0"/>
                        <a:ea typeface="Cambria Math" panose="02040503050406030204" pitchFamily="18" charset="0"/>
                      </a:rPr>
                      <m:t>𝐵𝐹𝑆</m:t>
                    </m:r>
                    <m:r>
                      <a:rPr lang="en-US" altLang="zh-TW" b="0" i="1" smtClean="0">
                        <a:solidFill>
                          <a:srgbClr val="343541"/>
                        </a:solidFill>
                        <a:latin typeface="Cambria Math" panose="02040503050406030204" pitchFamily="18" charset="0"/>
                        <a:ea typeface="Cambria Math" panose="02040503050406030204" pitchFamily="18" charset="0"/>
                      </a:rPr>
                      <m:t> </m:t>
                    </m:r>
                    <m:r>
                      <a:rPr lang="en-US" altLang="zh-TW" b="0" i="1" smtClean="0">
                        <a:solidFill>
                          <a:srgbClr val="343541"/>
                        </a:solidFill>
                        <a:latin typeface="Cambria Math" panose="02040503050406030204" pitchFamily="18" charset="0"/>
                        <a:ea typeface="Cambria Math" panose="02040503050406030204" pitchFamily="18" charset="0"/>
                      </a:rPr>
                      <m:t>𝑓𝑟𝑜𝑚</m:t>
                    </m:r>
                    <m:r>
                      <a:rPr lang="en-US" altLang="zh-TW" b="0" i="1" smtClean="0">
                        <a:solidFill>
                          <a:srgbClr val="343541"/>
                        </a:solidFill>
                        <a:latin typeface="Cambria Math" panose="02040503050406030204" pitchFamily="18" charset="0"/>
                        <a:ea typeface="Cambria Math" panose="02040503050406030204" pitchFamily="18" charset="0"/>
                      </a:rPr>
                      <m:t> </m:t>
                    </m:r>
                    <m:r>
                      <a:rPr lang="en-US" altLang="zh-TW" b="0" i="1" smtClean="0">
                        <a:solidFill>
                          <a:srgbClr val="343541"/>
                        </a:solidFill>
                        <a:latin typeface="Cambria Math" panose="02040503050406030204" pitchFamily="18" charset="0"/>
                        <a:ea typeface="Cambria Math" panose="02040503050406030204" pitchFamily="18" charset="0"/>
                      </a:rPr>
                      <m:t>𝑡</m:t>
                    </m:r>
                    <m:r>
                      <a:rPr lang="en-US" altLang="zh-TW" b="0" i="1" smtClean="0">
                        <a:solidFill>
                          <a:srgbClr val="343541"/>
                        </a:solidFill>
                        <a:latin typeface="Cambria Math" panose="02040503050406030204" pitchFamily="18" charset="0"/>
                        <a:ea typeface="Cambria Math" panose="02040503050406030204" pitchFamily="18" charset="0"/>
                      </a:rPr>
                      <m:t> </m:t>
                    </m:r>
                    <m:r>
                      <a:rPr lang="en-US" altLang="zh-TW" b="0" i="1" smtClean="0">
                        <a:solidFill>
                          <a:srgbClr val="343541"/>
                        </a:solidFill>
                        <a:latin typeface="Cambria Math" panose="02040503050406030204" pitchFamily="18" charset="0"/>
                        <a:ea typeface="Cambria Math" panose="02040503050406030204" pitchFamily="18" charset="0"/>
                      </a:rPr>
                      <m:t>𝑜𝑛</m:t>
                    </m:r>
                    <m:r>
                      <a:rPr lang="en-US" altLang="zh-TW" b="0" i="1" smtClean="0">
                        <a:solidFill>
                          <a:srgbClr val="343541"/>
                        </a:solidFill>
                        <a:latin typeface="Cambria Math" panose="02040503050406030204" pitchFamily="18" charset="0"/>
                        <a:ea typeface="Cambria Math" panose="02040503050406030204" pitchFamily="18" charset="0"/>
                      </a:rPr>
                      <m:t> </m:t>
                    </m:r>
                    <m:r>
                      <a:rPr lang="en-US" altLang="zh-TW" b="0" i="1" smtClean="0">
                        <a:solidFill>
                          <a:srgbClr val="343541"/>
                        </a:solidFill>
                        <a:latin typeface="Cambria Math" panose="02040503050406030204" pitchFamily="18" charset="0"/>
                        <a:ea typeface="Cambria Math" panose="02040503050406030204" pitchFamily="18" charset="0"/>
                      </a:rPr>
                      <m:t>𝑒𝑑𝑔𝑒𝑠</m:t>
                    </m:r>
                  </m:oMath>
                </a14:m>
                <a:r>
                  <a:rPr lang="en-US" altLang="zh-TW" b="0" dirty="0">
                    <a:solidFill>
                      <a:srgbClr val="343541"/>
                    </a:solidFill>
                    <a:latin typeface="Times New Roman" panose="02020603050405020304" pitchFamily="18" charset="0"/>
                    <a:ea typeface="Cambria Math" panose="02040503050406030204" pitchFamily="18" charset="0"/>
                  </a:rPr>
                  <a:t> </a:t>
                </a:r>
                <a14:m>
                  <m:oMath xmlns:m="http://schemas.openxmlformats.org/officeDocument/2006/math">
                    <m:r>
                      <a:rPr lang="en-US" altLang="zh-TW" b="0" i="1" u="none" strike="noStrike" dirty="0" smtClean="0">
                        <a:solidFill>
                          <a:srgbClr val="343541"/>
                        </a:solidFill>
                        <a:effectLst/>
                        <a:latin typeface="Cambria Math" panose="02040503050406030204" pitchFamily="18" charset="0"/>
                        <a:cs typeface="Times New Roman" panose="02020603050405020304" pitchFamily="18" charset="0"/>
                      </a:rPr>
                      <m:t>𝑤𝑖𝑡h</m:t>
                    </m:r>
                    <m:r>
                      <a:rPr lang="en-US" altLang="zh-TW" b="0" i="1" u="none" strike="noStrike" dirty="0" smtClean="0">
                        <a:solidFill>
                          <a:srgbClr val="343541"/>
                        </a:solidFill>
                        <a:effectLst/>
                        <a:latin typeface="Cambria Math" panose="02040503050406030204" pitchFamily="18" charset="0"/>
                        <a:cs typeface="Times New Roman" panose="02020603050405020304" pitchFamily="18" charset="0"/>
                      </a:rPr>
                      <m:t> </m:t>
                    </m:r>
                    <m:sSub>
                      <m:sSubPr>
                        <m:ctrlPr>
                          <a:rPr lang="en-US" altLang="zh-TW" b="0" i="1" u="none" strike="noStrike" smtClean="0">
                            <a:solidFill>
                              <a:srgbClr val="343541"/>
                            </a:solidFill>
                            <a:effectLst/>
                            <a:latin typeface="Cambria Math" panose="02040503050406030204" pitchFamily="18" charset="0"/>
                          </a:rPr>
                        </m:ctrlPr>
                      </m:sSubPr>
                      <m:e>
                        <m:r>
                          <a:rPr lang="en-US" altLang="zh-TW" b="0" i="1" u="none" strike="noStrike" smtClean="0">
                            <a:solidFill>
                              <a:srgbClr val="343541"/>
                            </a:solidFill>
                            <a:effectLst/>
                            <a:latin typeface="Cambria Math" panose="02040503050406030204" pitchFamily="18" charset="0"/>
                          </a:rPr>
                          <m:t>𝑐</m:t>
                        </m:r>
                      </m:e>
                      <m:sub>
                        <m:r>
                          <a:rPr lang="en-US" altLang="zh-TW" b="0" i="1" u="none" strike="noStrike" smtClean="0">
                            <a:solidFill>
                              <a:srgbClr val="343541"/>
                            </a:solidFill>
                            <a:effectLst/>
                            <a:latin typeface="Cambria Math" panose="02040503050406030204" pitchFamily="18" charset="0"/>
                          </a:rPr>
                          <m:t>𝑓</m:t>
                        </m:r>
                      </m:sub>
                    </m:sSub>
                    <m:r>
                      <a:rPr lang="en-US" altLang="zh-TW" b="0" i="1" u="none" strike="noStrike" smtClean="0">
                        <a:solidFill>
                          <a:srgbClr val="343541"/>
                        </a:solidFill>
                        <a:effectLst/>
                        <a:latin typeface="Cambria Math" panose="02040503050406030204" pitchFamily="18" charset="0"/>
                      </a:rPr>
                      <m:t>&gt;0 , </m:t>
                    </m:r>
                    <m:r>
                      <a:rPr lang="en-US" altLang="zh-TW" b="0" i="1" u="none" strike="noStrike" smtClean="0">
                        <a:solidFill>
                          <a:srgbClr val="343541"/>
                        </a:solidFill>
                        <a:effectLst/>
                        <a:latin typeface="Cambria Math" panose="02040503050406030204" pitchFamily="18" charset="0"/>
                      </a:rPr>
                      <m:t>𝑖𝑛</m:t>
                    </m:r>
                    <m:r>
                      <a:rPr lang="en-US" altLang="zh-TW" b="0" i="1" u="none" strike="noStrike" smtClean="0">
                        <a:solidFill>
                          <a:srgbClr val="343541"/>
                        </a:solidFill>
                        <a:effectLst/>
                        <a:latin typeface="Cambria Math" panose="02040503050406030204" pitchFamily="18" charset="0"/>
                      </a:rPr>
                      <m:t> </m:t>
                    </m:r>
                    <m:r>
                      <a:rPr lang="en-US" altLang="zh-TW" b="0" i="1" u="none" strike="noStrike" smtClean="0">
                        <a:solidFill>
                          <a:srgbClr val="343541"/>
                        </a:solidFill>
                        <a:effectLst/>
                        <a:latin typeface="Cambria Math" panose="02040503050406030204" pitchFamily="18" charset="0"/>
                      </a:rPr>
                      <m:t>𝑡h𝑒</m:t>
                    </m:r>
                    <m:r>
                      <a:rPr lang="en-US" altLang="zh-TW" b="0" i="1" u="none" strike="noStrike" smtClean="0">
                        <a:solidFill>
                          <a:srgbClr val="343541"/>
                        </a:solidFill>
                        <a:effectLst/>
                        <a:latin typeface="Cambria Math" panose="02040503050406030204" pitchFamily="18" charset="0"/>
                      </a:rPr>
                      <m:t> </m:t>
                    </m:r>
                    <m:r>
                      <a:rPr lang="en-US" altLang="zh-TW" b="0" i="1" u="none" strike="noStrike" smtClean="0">
                        <a:solidFill>
                          <a:srgbClr val="343541"/>
                        </a:solidFill>
                        <a:effectLst/>
                        <a:latin typeface="Cambria Math" panose="02040503050406030204" pitchFamily="18" charset="0"/>
                      </a:rPr>
                      <m:t>𝑖𝑛𝑣𝑒𝑟𝑠𝑒</m:t>
                    </m:r>
                    <m:r>
                      <a:rPr lang="en-US" altLang="zh-TW" b="0" i="1" u="none" strike="noStrike" smtClean="0">
                        <a:solidFill>
                          <a:srgbClr val="343541"/>
                        </a:solidFill>
                        <a:effectLst/>
                        <a:latin typeface="Cambria Math" panose="02040503050406030204" pitchFamily="18" charset="0"/>
                      </a:rPr>
                      <m:t> </m:t>
                    </m:r>
                    <m:r>
                      <a:rPr lang="en-US" altLang="zh-TW" b="0" i="1" u="none" strike="noStrike" smtClean="0">
                        <a:solidFill>
                          <a:srgbClr val="343541"/>
                        </a:solidFill>
                        <a:effectLst/>
                        <a:latin typeface="Cambria Math" panose="02040503050406030204" pitchFamily="18" charset="0"/>
                      </a:rPr>
                      <m:t>𝑒𝑑𝑔𝑒</m:t>
                    </m:r>
                    <m:r>
                      <a:rPr lang="en-US" altLang="zh-TW" b="0" i="1" u="none" strike="noStrike" smtClean="0">
                        <a:solidFill>
                          <a:srgbClr val="343541"/>
                        </a:solidFill>
                        <a:effectLst/>
                        <a:latin typeface="Cambria Math" panose="02040503050406030204" pitchFamily="18" charset="0"/>
                      </a:rPr>
                      <m:t> </m:t>
                    </m:r>
                    <m:r>
                      <a:rPr lang="en-US" altLang="zh-TW" b="0" i="1" u="none" strike="noStrike" smtClean="0">
                        <a:solidFill>
                          <a:srgbClr val="343541"/>
                        </a:solidFill>
                        <a:effectLst/>
                        <a:latin typeface="Cambria Math" panose="02040503050406030204" pitchFamily="18" charset="0"/>
                      </a:rPr>
                      <m:t>𝑑𝑖𝑟𝑒𝑐𝑡𝑖𝑜𝑛</m:t>
                    </m:r>
                    <m:r>
                      <a:rPr lang="en-US" altLang="zh-TW" b="0" i="1" u="none" strike="noStrike" smtClean="0">
                        <a:solidFill>
                          <a:srgbClr val="343541"/>
                        </a:solidFill>
                        <a:effectLst/>
                        <a:latin typeface="Cambria Math" panose="02040503050406030204" pitchFamily="18" charset="0"/>
                      </a:rPr>
                      <m:t>;</m:t>
                    </m:r>
                  </m:oMath>
                </a14:m>
                <a:r>
                  <a:rPr lang="en-US" altLang="zh-TW" b="0" i="0" u="none" strike="noStrike" dirty="0">
                    <a:solidFill>
                      <a:srgbClr val="343541"/>
                    </a:solidFill>
                    <a:effectLst/>
                    <a:latin typeface="Times New Roman" panose="02020603050405020304" pitchFamily="18" charset="0"/>
                  </a:rPr>
                  <a:t> </a:t>
                </a:r>
              </a:p>
              <a:p>
                <a:pPr marL="720000" lvl="1">
                  <a:lnSpc>
                    <a:spcPct val="150000"/>
                  </a:lnSpc>
                </a:pPr>
                <a14:m>
                  <m:oMath xmlns:m="http://schemas.openxmlformats.org/officeDocument/2006/math">
                    <m:r>
                      <a:rPr lang="en-US" altLang="zh-TW" b="0" i="1" u="none" strike="noStrike" dirty="0" smtClean="0">
                        <a:solidFill>
                          <a:srgbClr val="343541"/>
                        </a:solidFill>
                        <a:effectLst/>
                        <a:latin typeface="Cambria Math" panose="02040503050406030204" pitchFamily="18" charset="0"/>
                        <a:cs typeface="Times New Roman" panose="02020603050405020304" pitchFamily="18" charset="0"/>
                      </a:rPr>
                      <m:t>𝑖𝑓</m:t>
                    </m:r>
                    <m:r>
                      <a:rPr lang="en-US" altLang="zh-TW" b="0" i="1" u="none" strike="noStrike" dirty="0" smtClean="0">
                        <a:solidFill>
                          <a:srgbClr val="343541"/>
                        </a:solidFill>
                        <a:effectLst/>
                        <a:latin typeface="Cambria Math" panose="02040503050406030204" pitchFamily="18" charset="0"/>
                        <a:cs typeface="Times New Roman" panose="02020603050405020304" pitchFamily="18" charset="0"/>
                      </a:rPr>
                      <m:t> </m:t>
                    </m:r>
                    <m:r>
                      <a:rPr lang="en" altLang="zh-TW" i="1" dirty="0" smtClean="0">
                        <a:solidFill>
                          <a:srgbClr val="343541"/>
                        </a:solidFill>
                        <a:latin typeface="Cambria Math" panose="02040503050406030204" pitchFamily="18" charset="0"/>
                        <a:cs typeface="Times New Roman" panose="02020603050405020304" pitchFamily="18" charset="0"/>
                      </a:rPr>
                      <m:t>𝑟𝑎𝑛𝑘</m:t>
                    </m:r>
                    <m:r>
                      <a:rPr lang="en" altLang="zh-TW" i="1" dirty="0" smtClean="0">
                        <a:solidFill>
                          <a:srgbClr val="343541"/>
                        </a:solidFill>
                        <a:latin typeface="Cambria Math" panose="02040503050406030204" pitchFamily="18" charset="0"/>
                        <a:cs typeface="Times New Roman" panose="02020603050405020304" pitchFamily="18" charset="0"/>
                      </a:rPr>
                      <m:t>(</m:t>
                    </m:r>
                    <m:r>
                      <a:rPr lang="en" altLang="zh-TW" i="1" dirty="0" smtClean="0">
                        <a:solidFill>
                          <a:srgbClr val="343541"/>
                        </a:solidFill>
                        <a:latin typeface="Cambria Math" panose="02040503050406030204" pitchFamily="18" charset="0"/>
                        <a:cs typeface="Times New Roman" panose="02020603050405020304" pitchFamily="18" charset="0"/>
                      </a:rPr>
                      <m:t>𝑠</m:t>
                    </m:r>
                    <m:r>
                      <a:rPr lang="en" altLang="zh-TW" i="1" dirty="0" smtClean="0">
                        <a:solidFill>
                          <a:srgbClr val="343541"/>
                        </a:solidFill>
                        <a:latin typeface="Cambria Math" panose="02040503050406030204" pitchFamily="18" charset="0"/>
                        <a:cs typeface="Times New Roman" panose="02020603050405020304" pitchFamily="18" charset="0"/>
                      </a:rPr>
                      <m:t>) =</m:t>
                    </m:r>
                    <m:r>
                      <a:rPr lang="zh-TW" altLang="en-US" i="1" dirty="0" smtClean="0">
                        <a:solidFill>
                          <a:srgbClr val="343541"/>
                        </a:solidFill>
                        <a:latin typeface="Cambria Math" panose="02040503050406030204" pitchFamily="18" charset="0"/>
                        <a:cs typeface="Times New Roman" panose="02020603050405020304" pitchFamily="18" charset="0"/>
                      </a:rPr>
                      <m:t> </m:t>
                    </m:r>
                    <m:r>
                      <a:rPr lang="zh-TW" altLang="en-US" i="1" dirty="0" smtClean="0">
                        <a:latin typeface="Cambria Math" panose="02040503050406030204" pitchFamily="18" charset="0"/>
                      </a:rPr>
                      <m:t>∞ </m:t>
                    </m:r>
                    <m:r>
                      <a:rPr lang="en-US" altLang="zh-TW" i="1" dirty="0" smtClean="0">
                        <a:latin typeface="Cambria Math" panose="02040503050406030204" pitchFamily="18" charset="0"/>
                      </a:rPr>
                      <m:t>𝑡h𝑒𝑛</m:t>
                    </m:r>
                    <m:r>
                      <a:rPr lang="en-US" altLang="zh-TW" i="1" dirty="0" smtClean="0">
                        <a:latin typeface="Cambria Math" panose="02040503050406030204" pitchFamily="18" charset="0"/>
                      </a:rPr>
                      <m:t> </m:t>
                    </m:r>
                    <m:r>
                      <a:rPr lang="en-US" altLang="zh-TW" i="1" dirty="0" smtClean="0">
                        <a:latin typeface="Cambria Math" panose="02040503050406030204" pitchFamily="18" charset="0"/>
                      </a:rPr>
                      <m:t>𝑏𝑒𝑔𝑖𝑛</m:t>
                    </m:r>
                    <m:r>
                      <a:rPr lang="zh-TW" altLang="en-US" i="1" dirty="0" smtClean="0">
                        <a:latin typeface="Cambria Math" panose="02040503050406030204" pitchFamily="18" charset="0"/>
                      </a:rPr>
                      <m:t> </m:t>
                    </m:r>
                    <m:r>
                      <a:rPr lang="en-US" altLang="zh-TW" b="0" i="1" smtClean="0">
                        <a:latin typeface="Cambria Math" panose="02040503050406030204" pitchFamily="18" charset="0"/>
                      </a:rPr>
                      <m:t>𝑓</m:t>
                    </m:r>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𝑐</m:t>
                    </m:r>
                    <m:r>
                      <a:rPr lang="en-US" altLang="zh-TW" b="0" i="1" smtClean="0">
                        <a:latin typeface="Cambria Math" panose="02040503050406030204" pitchFamily="18" charset="0"/>
                        <a:ea typeface="Cambria Math" panose="02040503050406030204" pitchFamily="18" charset="0"/>
                      </a:rPr>
                      <m:t>−</m:t>
                    </m:r>
                    <m:sSub>
                      <m:sSubPr>
                        <m:ctrlPr>
                          <a:rPr lang="en-US" altLang="zh-TW" b="0" i="1" smtClean="0">
                            <a:latin typeface="Cambria Math" panose="02040503050406030204" pitchFamily="18" charset="0"/>
                            <a:ea typeface="Cambria Math" panose="02040503050406030204" pitchFamily="18" charset="0"/>
                          </a:rPr>
                        </m:ctrlPr>
                      </m:sSubPr>
                      <m:e>
                        <m:r>
                          <a:rPr lang="en-US" altLang="zh-TW" b="0" i="1" smtClean="0">
                            <a:latin typeface="Cambria Math" panose="02040503050406030204" pitchFamily="18" charset="0"/>
                            <a:ea typeface="Cambria Math" panose="02040503050406030204" pitchFamily="18" charset="0"/>
                          </a:rPr>
                          <m:t>𝑐</m:t>
                        </m:r>
                      </m:e>
                      <m:sub>
                        <m:r>
                          <a:rPr lang="en-US" altLang="zh-TW" b="0" i="1" smtClean="0">
                            <a:latin typeface="Cambria Math" panose="02040503050406030204" pitchFamily="18" charset="0"/>
                            <a:ea typeface="Cambria Math" panose="02040503050406030204" pitchFamily="18" charset="0"/>
                          </a:rPr>
                          <m:t>𝑓</m:t>
                        </m:r>
                      </m:sub>
                    </m:sSub>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𝑟𝑒𝑡𝑢𝑟𝑛</m:t>
                    </m:r>
                    <m:r>
                      <a:rPr lang="en-US" altLang="zh-TW" b="0" i="1" smtClean="0">
                        <a:latin typeface="Cambria Math" panose="02040503050406030204" pitchFamily="18" charset="0"/>
                        <a:ea typeface="Cambria Math" panose="02040503050406030204" pitchFamily="18" charset="0"/>
                      </a:rPr>
                      <m:t> </m:t>
                    </m:r>
                    <m:r>
                      <a:rPr lang="en-US" altLang="zh-TW" b="0" i="1" smtClean="0">
                        <a:latin typeface="Cambria Math" panose="02040503050406030204" pitchFamily="18" charset="0"/>
                        <a:ea typeface="Cambria Math" panose="02040503050406030204" pitchFamily="18" charset="0"/>
                      </a:rPr>
                      <m:t>𝑓</m:t>
                    </m:r>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𝑒𝑛𝑑</m:t>
                    </m:r>
                    <m:r>
                      <a:rPr lang="en-US" altLang="zh-TW" b="0" i="1" smtClean="0">
                        <a:latin typeface="Cambria Math" panose="02040503050406030204" pitchFamily="18" charset="0"/>
                        <a:ea typeface="Cambria Math" panose="02040503050406030204" pitchFamily="18" charset="0"/>
                      </a:rPr>
                      <m:t>;</m:t>
                    </m:r>
                  </m:oMath>
                </a14:m>
                <a:r>
                  <a:rPr lang="en-US" altLang="zh-TW" dirty="0">
                    <a:ea typeface="Cambria Math" panose="02040503050406030204" pitchFamily="18" charset="0"/>
                  </a:rPr>
                  <a:t> </a:t>
                </a:r>
              </a:p>
              <a:p>
                <a:pPr marL="720000" lvl="1">
                  <a:lnSpc>
                    <a:spcPct val="150000"/>
                  </a:lnSpc>
                </a:pPr>
                <a14:m>
                  <m:oMath xmlns:m="http://schemas.openxmlformats.org/officeDocument/2006/math">
                    <m:r>
                      <a:rPr lang="en" altLang="zh-TW" i="1" dirty="0" smtClean="0">
                        <a:solidFill>
                          <a:srgbClr val="343541"/>
                        </a:solidFill>
                        <a:latin typeface="Cambria Math" panose="02040503050406030204" pitchFamily="18" charset="0"/>
                        <a:cs typeface="Times New Roman" panose="02020603050405020304" pitchFamily="18" charset="0"/>
                      </a:rPr>
                      <m:t>𝑤</m:t>
                    </m:r>
                    <m:r>
                      <a:rPr lang="en" altLang="zh-TW" b="0" i="1" u="none" strike="noStrike" dirty="0" smtClean="0">
                        <a:solidFill>
                          <a:srgbClr val="343541"/>
                        </a:solidFill>
                        <a:effectLst/>
                        <a:latin typeface="Cambria Math" panose="02040503050406030204" pitchFamily="18" charset="0"/>
                        <a:cs typeface="Times New Roman" panose="02020603050405020304" pitchFamily="18" charset="0"/>
                      </a:rPr>
                      <m:t>h𝑖𝑙𝑒</m:t>
                    </m:r>
                    <m:r>
                      <a:rPr lang="en" altLang="zh-TW" b="0" i="1" u="none" strike="noStrike" dirty="0" smtClean="0">
                        <a:solidFill>
                          <a:srgbClr val="343541"/>
                        </a:solidFill>
                        <a:effectLst/>
                        <a:latin typeface="Cambria Math" panose="02040503050406030204" pitchFamily="18" charset="0"/>
                        <a:cs typeface="Times New Roman" panose="02020603050405020304" pitchFamily="18" charset="0"/>
                      </a:rPr>
                      <m:t> </m:t>
                    </m:r>
                    <m:r>
                      <a:rPr lang="en" altLang="zh-TW" b="0" i="1" u="none" strike="noStrike" dirty="0" smtClean="0">
                        <a:solidFill>
                          <a:srgbClr val="343541"/>
                        </a:solidFill>
                        <a:effectLst/>
                        <a:latin typeface="Cambria Math" panose="02040503050406030204" pitchFamily="18" charset="0"/>
                        <a:cs typeface="Times New Roman" panose="02020603050405020304" pitchFamily="18" charset="0"/>
                      </a:rPr>
                      <m:t>𝐷𝐹𝑆</m:t>
                    </m:r>
                    <m:r>
                      <a:rPr lang="en" altLang="zh-TW" b="0" i="1" u="none" strike="noStrike" dirty="0" smtClean="0">
                        <a:solidFill>
                          <a:srgbClr val="343541"/>
                        </a:solidFill>
                        <a:effectLst/>
                        <a:latin typeface="Cambria Math" panose="02040503050406030204" pitchFamily="18" charset="0"/>
                        <a:cs typeface="Times New Roman" panose="02020603050405020304" pitchFamily="18" charset="0"/>
                      </a:rPr>
                      <m:t> </m:t>
                    </m:r>
                    <m:r>
                      <a:rPr lang="en" altLang="zh-TW" b="0" i="1" u="none" strike="noStrike" dirty="0" smtClean="0">
                        <a:solidFill>
                          <a:srgbClr val="343541"/>
                        </a:solidFill>
                        <a:effectLst/>
                        <a:latin typeface="Cambria Math" panose="02040503050406030204" pitchFamily="18" charset="0"/>
                        <a:cs typeface="Times New Roman" panose="02020603050405020304" pitchFamily="18" charset="0"/>
                      </a:rPr>
                      <m:t>𝑓𝑟𝑜𝑚</m:t>
                    </m:r>
                    <m:r>
                      <a:rPr lang="en" altLang="zh-TW" b="0" i="1" u="none" strike="noStrike" dirty="0" smtClean="0">
                        <a:solidFill>
                          <a:srgbClr val="343541"/>
                        </a:solidFill>
                        <a:effectLst/>
                        <a:latin typeface="Cambria Math" panose="02040503050406030204" pitchFamily="18" charset="0"/>
                        <a:cs typeface="Times New Roman" panose="02020603050405020304" pitchFamily="18" charset="0"/>
                      </a:rPr>
                      <m:t> </m:t>
                    </m:r>
                    <m:r>
                      <a:rPr lang="en" altLang="zh-TW" b="0" i="1" u="none" strike="noStrike" dirty="0" smtClean="0">
                        <a:solidFill>
                          <a:srgbClr val="343541"/>
                        </a:solidFill>
                        <a:effectLst/>
                        <a:latin typeface="Cambria Math" panose="02040503050406030204" pitchFamily="18" charset="0"/>
                        <a:cs typeface="Times New Roman" panose="02020603050405020304" pitchFamily="18" charset="0"/>
                      </a:rPr>
                      <m:t>𝑠</m:t>
                    </m:r>
                    <m:r>
                      <a:rPr lang="en" altLang="zh-TW" b="0" i="1" u="none" strike="noStrike" dirty="0" smtClean="0">
                        <a:solidFill>
                          <a:srgbClr val="343541"/>
                        </a:solidFill>
                        <a:effectLst/>
                        <a:latin typeface="Cambria Math" panose="02040503050406030204" pitchFamily="18" charset="0"/>
                        <a:cs typeface="Times New Roman" panose="02020603050405020304" pitchFamily="18" charset="0"/>
                      </a:rPr>
                      <m:t> </m:t>
                    </m:r>
                    <m:r>
                      <a:rPr lang="en" altLang="zh-TW" b="0" i="1" u="none" strike="noStrike" dirty="0" smtClean="0">
                        <a:solidFill>
                          <a:srgbClr val="343541"/>
                        </a:solidFill>
                        <a:effectLst/>
                        <a:latin typeface="Cambria Math" panose="02040503050406030204" pitchFamily="18" charset="0"/>
                        <a:cs typeface="Times New Roman" panose="02020603050405020304" pitchFamily="18" charset="0"/>
                      </a:rPr>
                      <m:t>𝑑𝑜</m:t>
                    </m:r>
                  </m:oMath>
                </a14:m>
                <a:r>
                  <a:rPr lang="en" altLang="zh-TW" b="0" i="0" u="none" strike="noStrike" dirty="0">
                    <a:solidFill>
                      <a:srgbClr val="343541"/>
                    </a:solidFill>
                    <a:effectLst/>
                    <a:latin typeface="Times New Roman" panose="02020603050405020304" pitchFamily="18" charset="0"/>
                    <a:cs typeface="Times New Roman" panose="02020603050405020304" pitchFamily="18" charset="0"/>
                  </a:rPr>
                  <a:t> </a:t>
                </a:r>
              </a:p>
              <a:p>
                <a:pPr marL="720000" lvl="1">
                  <a:lnSpc>
                    <a:spcPct val="150000"/>
                  </a:lnSpc>
                </a:pPr>
                <a14:m>
                  <m:oMath xmlns:m="http://schemas.openxmlformats.org/officeDocument/2006/math">
                    <m:r>
                      <a:rPr lang="en" altLang="zh-TW" i="1" dirty="0" smtClean="0">
                        <a:solidFill>
                          <a:srgbClr val="343541"/>
                        </a:solidFill>
                        <a:latin typeface="Cambria Math" panose="02040503050406030204" pitchFamily="18" charset="0"/>
                        <a:cs typeface="Times New Roman" panose="02020603050405020304" pitchFamily="18" charset="0"/>
                      </a:rPr>
                      <m:t>𝑏</m:t>
                    </m:r>
                    <m:r>
                      <a:rPr lang="en" altLang="zh-TW" b="0" i="1" u="none" strike="noStrike" dirty="0" smtClean="0">
                        <a:solidFill>
                          <a:srgbClr val="343541"/>
                        </a:solidFill>
                        <a:effectLst/>
                        <a:latin typeface="Cambria Math" panose="02040503050406030204" pitchFamily="18" charset="0"/>
                        <a:cs typeface="Times New Roman" panose="02020603050405020304" pitchFamily="18" charset="0"/>
                      </a:rPr>
                      <m:t>𝑒𝑔𝑖𝑛</m:t>
                    </m:r>
                  </m:oMath>
                </a14:m>
                <a:r>
                  <a:rPr lang="en" altLang="zh-TW" b="0" i="0" u="none" strike="noStrike" dirty="0">
                    <a:solidFill>
                      <a:srgbClr val="343541"/>
                    </a:solidFill>
                    <a:effectLst/>
                    <a:latin typeface="Times New Roman" panose="02020603050405020304" pitchFamily="18" charset="0"/>
                    <a:cs typeface="Times New Roman" panose="02020603050405020304" pitchFamily="18" charset="0"/>
                  </a:rPr>
                  <a:t> </a:t>
                </a:r>
              </a:p>
              <a:p>
                <a:pPr marL="1080000" lvl="1">
                  <a:lnSpc>
                    <a:spcPct val="150000"/>
                  </a:lnSpc>
                </a:pPr>
                <a14:m>
                  <m:oMath xmlns:m="http://schemas.openxmlformats.org/officeDocument/2006/math">
                    <m:r>
                      <a:rPr lang="en-US" altLang="zh-TW" b="0" i="1" u="none" strike="noStrike" smtClean="0">
                        <a:solidFill>
                          <a:srgbClr val="343541"/>
                        </a:solidFill>
                        <a:effectLst/>
                        <a:latin typeface="Cambria Math" panose="02040503050406030204" pitchFamily="18" charset="0"/>
                      </a:rPr>
                      <m:t>/∗</m:t>
                    </m:r>
                    <m:r>
                      <a:rPr lang="en-US" altLang="zh-TW" b="0" i="1" u="none" strike="noStrike" dirty="0" smtClean="0">
                        <a:solidFill>
                          <a:srgbClr val="343541"/>
                        </a:solidFill>
                        <a:effectLst/>
                        <a:latin typeface="Cambria Math" panose="02040503050406030204" pitchFamily="18" charset="0"/>
                        <a:cs typeface="Times New Roman" panose="02020603050405020304" pitchFamily="18" charset="0"/>
                      </a:rPr>
                      <m:t> </m:t>
                    </m:r>
                    <m:r>
                      <a:rPr lang="en-US" altLang="zh-TW" b="0" i="1" u="none" strike="noStrike" smtClean="0">
                        <a:solidFill>
                          <a:srgbClr val="343541"/>
                        </a:solidFill>
                        <a:effectLst/>
                        <a:latin typeface="Cambria Math" panose="02040503050406030204" pitchFamily="18" charset="0"/>
                      </a:rPr>
                      <m:t>𝑃</m:t>
                    </m:r>
                    <m:r>
                      <a:rPr lang="en-US" altLang="zh-TW" b="0" i="1" u="none" strike="noStrike" smtClean="0">
                        <a:solidFill>
                          <a:srgbClr val="343541"/>
                        </a:solidFill>
                        <a:effectLst/>
                        <a:latin typeface="Cambria Math" panose="02040503050406030204" pitchFamily="18" charset="0"/>
                      </a:rPr>
                      <m:t> </m:t>
                    </m:r>
                    <m:r>
                      <a:rPr lang="en-US" altLang="zh-TW" b="0" i="1" u="none" strike="noStrike" smtClean="0">
                        <a:solidFill>
                          <a:srgbClr val="343541"/>
                        </a:solidFill>
                        <a:effectLst/>
                        <a:latin typeface="Cambria Math" panose="02040503050406030204" pitchFamily="18" charset="0"/>
                      </a:rPr>
                      <m:t>𝑑𝑒𝑛𝑜𝑡𝑒𝑠</m:t>
                    </m:r>
                    <m:r>
                      <a:rPr lang="en-US" altLang="zh-TW" b="0" i="1" u="none" strike="noStrike" smtClean="0">
                        <a:solidFill>
                          <a:srgbClr val="343541"/>
                        </a:solidFill>
                        <a:effectLst/>
                        <a:latin typeface="Cambria Math" panose="02040503050406030204" pitchFamily="18" charset="0"/>
                      </a:rPr>
                      <m:t> </m:t>
                    </m:r>
                    <m:r>
                      <a:rPr lang="en-US" altLang="zh-TW" b="0" i="1" u="none" strike="noStrike" smtClean="0">
                        <a:solidFill>
                          <a:srgbClr val="343541"/>
                        </a:solidFill>
                        <a:effectLst/>
                        <a:latin typeface="Cambria Math" panose="02040503050406030204" pitchFamily="18" charset="0"/>
                      </a:rPr>
                      <m:t>𝑡h𝑒</m:t>
                    </m:r>
                    <m:r>
                      <a:rPr lang="en-US" altLang="zh-TW" b="0" i="1" u="none" strike="noStrike" smtClean="0">
                        <a:solidFill>
                          <a:srgbClr val="343541"/>
                        </a:solidFill>
                        <a:effectLst/>
                        <a:latin typeface="Cambria Math" panose="02040503050406030204" pitchFamily="18" charset="0"/>
                      </a:rPr>
                      <m:t> </m:t>
                    </m:r>
                    <m:r>
                      <a:rPr lang="en-US" altLang="zh-TW" b="0" i="1" u="none" strike="noStrike" smtClean="0">
                        <a:solidFill>
                          <a:srgbClr val="343541"/>
                        </a:solidFill>
                        <a:effectLst/>
                        <a:latin typeface="Cambria Math" panose="02040503050406030204" pitchFamily="18" charset="0"/>
                      </a:rPr>
                      <m:t>𝑐𝑢𝑟𝑟𝑒𝑛𝑡</m:t>
                    </m:r>
                    <m:r>
                      <a:rPr lang="en-US" altLang="zh-TW" b="0" i="1" u="none" strike="noStrike" smtClean="0">
                        <a:solidFill>
                          <a:srgbClr val="343541"/>
                        </a:solidFill>
                        <a:effectLst/>
                        <a:latin typeface="Cambria Math" panose="02040503050406030204" pitchFamily="18" charset="0"/>
                      </a:rPr>
                      <m:t> </m:t>
                    </m:r>
                    <m:r>
                      <a:rPr lang="en-US" altLang="zh-TW" b="0" i="1" u="none" strike="noStrike" smtClean="0">
                        <a:solidFill>
                          <a:srgbClr val="343541"/>
                        </a:solidFill>
                        <a:effectLst/>
                        <a:latin typeface="Cambria Math" panose="02040503050406030204" pitchFamily="18" charset="0"/>
                      </a:rPr>
                      <m:t>𝑝𝑎𝑡h</m:t>
                    </m:r>
                    <m:r>
                      <a:rPr lang="en-US" altLang="zh-TW" b="0" i="1" u="none" strike="noStrike" smtClean="0">
                        <a:solidFill>
                          <a:srgbClr val="343541"/>
                        </a:solidFill>
                        <a:effectLst/>
                        <a:latin typeface="Cambria Math" panose="02040503050406030204" pitchFamily="18" charset="0"/>
                      </a:rPr>
                      <m:t> </m:t>
                    </m:r>
                    <m:r>
                      <a:rPr lang="en-US" altLang="zh-TW" b="0" i="1" u="none" strike="noStrike" smtClean="0">
                        <a:solidFill>
                          <a:srgbClr val="343541"/>
                        </a:solidFill>
                        <a:effectLst/>
                        <a:latin typeface="Cambria Math" panose="02040503050406030204" pitchFamily="18" charset="0"/>
                      </a:rPr>
                      <m:t>𝑎𝑛𝑑</m:t>
                    </m:r>
                    <m:r>
                      <a:rPr lang="en-US" altLang="zh-TW" b="0" i="1" u="none" strike="noStrike" smtClean="0">
                        <a:solidFill>
                          <a:srgbClr val="343541"/>
                        </a:solidFill>
                        <a:effectLst/>
                        <a:latin typeface="Cambria Math" panose="02040503050406030204" pitchFamily="18" charset="0"/>
                      </a:rPr>
                      <m:t> </m:t>
                    </m:r>
                    <m:r>
                      <a:rPr lang="en-US" altLang="zh-TW" b="0" i="1" u="none" strike="noStrike" smtClean="0">
                        <a:solidFill>
                          <a:srgbClr val="343541"/>
                        </a:solidFill>
                        <a:effectLst/>
                        <a:latin typeface="Cambria Math" panose="02040503050406030204" pitchFamily="18" charset="0"/>
                      </a:rPr>
                      <m:t>𝑥</m:t>
                    </m:r>
                    <m:r>
                      <a:rPr lang="en-US" altLang="zh-TW" b="0" i="1" u="none" strike="noStrike" smtClean="0">
                        <a:solidFill>
                          <a:srgbClr val="343541"/>
                        </a:solidFill>
                        <a:effectLst/>
                        <a:latin typeface="Cambria Math" panose="02040503050406030204" pitchFamily="18" charset="0"/>
                      </a:rPr>
                      <m:t> </m:t>
                    </m:r>
                    <m:r>
                      <a:rPr lang="en-US" altLang="zh-TW" b="0" i="1" u="none" strike="noStrike" smtClean="0">
                        <a:solidFill>
                          <a:srgbClr val="343541"/>
                        </a:solidFill>
                        <a:effectLst/>
                        <a:latin typeface="Cambria Math" panose="02040503050406030204" pitchFamily="18" charset="0"/>
                      </a:rPr>
                      <m:t>𝑡h𝑒</m:t>
                    </m:r>
                    <m:r>
                      <a:rPr lang="en-US" altLang="zh-TW" b="0" i="1" u="none" strike="noStrike" smtClean="0">
                        <a:solidFill>
                          <a:srgbClr val="343541"/>
                        </a:solidFill>
                        <a:effectLst/>
                        <a:latin typeface="Cambria Math" panose="02040503050406030204" pitchFamily="18" charset="0"/>
                      </a:rPr>
                      <m:t> </m:t>
                    </m:r>
                    <m:r>
                      <a:rPr lang="en-US" altLang="zh-TW" b="0" i="1" u="none" strike="noStrike" smtClean="0">
                        <a:solidFill>
                          <a:srgbClr val="343541"/>
                        </a:solidFill>
                        <a:effectLst/>
                        <a:latin typeface="Cambria Math" panose="02040503050406030204" pitchFamily="18" charset="0"/>
                      </a:rPr>
                      <m:t>𝑐𝑢𝑟𝑟𝑒𝑛𝑡</m:t>
                    </m:r>
                    <m:r>
                      <a:rPr lang="en-US" altLang="zh-TW" b="0" i="1" u="none" strike="noStrike" smtClean="0">
                        <a:solidFill>
                          <a:srgbClr val="343541"/>
                        </a:solidFill>
                        <a:effectLst/>
                        <a:latin typeface="Cambria Math" panose="02040503050406030204" pitchFamily="18" charset="0"/>
                      </a:rPr>
                      <m:t> </m:t>
                    </m:r>
                    <m:r>
                      <a:rPr lang="en-US" altLang="zh-TW" b="0" i="1" u="none" strike="noStrike" smtClean="0">
                        <a:solidFill>
                          <a:srgbClr val="343541"/>
                        </a:solidFill>
                        <a:effectLst/>
                        <a:latin typeface="Cambria Math" panose="02040503050406030204" pitchFamily="18" charset="0"/>
                      </a:rPr>
                      <m:t>𝑣𝑒𝑟𝑡𝑒𝑥</m:t>
                    </m:r>
                    <m:r>
                      <a:rPr lang="en-US" altLang="zh-TW" b="0" i="1" u="none" strike="noStrike" smtClean="0">
                        <a:solidFill>
                          <a:srgbClr val="343541"/>
                        </a:solidFill>
                        <a:effectLst/>
                        <a:latin typeface="Cambria Math" panose="02040503050406030204" pitchFamily="18" charset="0"/>
                      </a:rPr>
                      <m:t> </m:t>
                    </m:r>
                    <m:r>
                      <a:rPr lang="en-US" altLang="zh-TW" b="0" i="1" u="none" strike="noStrike" smtClean="0">
                        <a:solidFill>
                          <a:srgbClr val="343541"/>
                        </a:solidFill>
                        <a:effectLst/>
                        <a:latin typeface="Cambria Math" panose="02040503050406030204" pitchFamily="18" charset="0"/>
                      </a:rPr>
                      <m:t>𝑜𝑓</m:t>
                    </m:r>
                    <m:r>
                      <a:rPr lang="en-US" altLang="zh-TW" b="0" i="1" u="none" strike="noStrike" smtClean="0">
                        <a:solidFill>
                          <a:srgbClr val="343541"/>
                        </a:solidFill>
                        <a:effectLst/>
                        <a:latin typeface="Cambria Math" panose="02040503050406030204" pitchFamily="18" charset="0"/>
                      </a:rPr>
                      <m:t> </m:t>
                    </m:r>
                    <m:r>
                      <a:rPr lang="en-US" altLang="zh-TW" b="0" i="1" u="none" strike="noStrike" smtClean="0">
                        <a:solidFill>
                          <a:srgbClr val="343541"/>
                        </a:solidFill>
                        <a:effectLst/>
                        <a:latin typeface="Cambria Math" panose="02040503050406030204" pitchFamily="18" charset="0"/>
                      </a:rPr>
                      <m:t>𝐷𝐹𝑆</m:t>
                    </m:r>
                    <m:r>
                      <a:rPr lang="en-US" altLang="zh-TW" b="0" i="1" u="none" strike="noStrike" smtClean="0">
                        <a:solidFill>
                          <a:srgbClr val="343541"/>
                        </a:solidFill>
                        <a:effectLst/>
                        <a:latin typeface="Cambria Math" panose="02040503050406030204" pitchFamily="18" charset="0"/>
                      </a:rPr>
                      <m:t>:  ∗/  </m:t>
                    </m:r>
                  </m:oMath>
                </a14:m>
                <a:r>
                  <a:rPr lang="en-US" altLang="zh-TW" b="0" i="0" u="none" strike="noStrike" dirty="0">
                    <a:solidFill>
                      <a:srgbClr val="343541"/>
                    </a:solidFill>
                    <a:effectLst/>
                    <a:latin typeface="Times New Roman" panose="02020603050405020304" pitchFamily="18" charset="0"/>
                    <a:cs typeface="Times New Roman" panose="02020603050405020304" pitchFamily="18" charset="0"/>
                  </a:rPr>
                  <a:t> </a:t>
                </a:r>
              </a:p>
              <a:p>
                <a:pPr marL="1080000" lvl="1">
                  <a:lnSpc>
                    <a:spcPct val="150000"/>
                  </a:lnSpc>
                </a:pPr>
                <a14:m>
                  <m:oMath xmlns:m="http://schemas.openxmlformats.org/officeDocument/2006/math">
                    <m:r>
                      <a:rPr lang="en" altLang="zh-TW" b="0" i="1" u="none" strike="noStrike" dirty="0" smtClean="0">
                        <a:solidFill>
                          <a:srgbClr val="343541"/>
                        </a:solidFill>
                        <a:effectLst/>
                        <a:latin typeface="Cambria Math" panose="02040503050406030204" pitchFamily="18" charset="0"/>
                        <a:cs typeface="Times New Roman" panose="02020603050405020304" pitchFamily="18" charset="0"/>
                      </a:rPr>
                      <m:t>𝑎𝑛𝑦</m:t>
                    </m:r>
                    <m:r>
                      <a:rPr lang="en" altLang="zh-TW" b="0" i="1" u="none" strike="noStrike" dirty="0" smtClean="0">
                        <a:solidFill>
                          <a:srgbClr val="343541"/>
                        </a:solidFill>
                        <a:effectLst/>
                        <a:latin typeface="Cambria Math" panose="02040503050406030204" pitchFamily="18" charset="0"/>
                        <a:cs typeface="Times New Roman" panose="02020603050405020304" pitchFamily="18" charset="0"/>
                      </a:rPr>
                      <m:t> </m:t>
                    </m:r>
                    <m:r>
                      <a:rPr lang="en" altLang="zh-TW" b="0" i="1" u="none" strike="noStrike" dirty="0" smtClean="0">
                        <a:solidFill>
                          <a:srgbClr val="343541"/>
                        </a:solidFill>
                        <a:effectLst/>
                        <a:latin typeface="Cambria Math" panose="02040503050406030204" pitchFamily="18" charset="0"/>
                        <a:cs typeface="Times New Roman" panose="02020603050405020304" pitchFamily="18" charset="0"/>
                      </a:rPr>
                      <m:t>𝑒𝑑𝑔𝑒</m:t>
                    </m:r>
                    <m:r>
                      <a:rPr lang="en" altLang="zh-TW" b="0" i="1" u="none" strike="noStrike" dirty="0" smtClean="0">
                        <a:solidFill>
                          <a:srgbClr val="343541"/>
                        </a:solidFill>
                        <a:effectLst/>
                        <a:latin typeface="Cambria Math" panose="02040503050406030204" pitchFamily="18" charset="0"/>
                        <a:cs typeface="Times New Roman" panose="02020603050405020304" pitchFamily="18" charset="0"/>
                      </a:rPr>
                      <m:t> (</m:t>
                    </m:r>
                    <m:r>
                      <a:rPr lang="en" altLang="zh-TW" b="0" i="1" u="none" strike="noStrike" dirty="0" err="1" smtClean="0">
                        <a:solidFill>
                          <a:srgbClr val="343541"/>
                        </a:solidFill>
                        <a:effectLst/>
                        <a:latin typeface="Cambria Math" panose="02040503050406030204" pitchFamily="18" charset="0"/>
                        <a:cs typeface="Times New Roman" panose="02020603050405020304" pitchFamily="18" charset="0"/>
                      </a:rPr>
                      <m:t>𝑥</m:t>
                    </m:r>
                    <m:r>
                      <a:rPr lang="en" altLang="zh-TW" b="0" i="1" u="none" strike="noStrike" dirty="0" err="1" smtClean="0">
                        <a:solidFill>
                          <a:srgbClr val="343541"/>
                        </a:solidFill>
                        <a:effectLst/>
                        <a:latin typeface="Cambria Math" panose="02040503050406030204" pitchFamily="18" charset="0"/>
                        <a:cs typeface="Times New Roman" panose="02020603050405020304" pitchFamily="18" charset="0"/>
                      </a:rPr>
                      <m:t>,</m:t>
                    </m:r>
                    <m:r>
                      <a:rPr lang="en" altLang="zh-TW" b="0" i="1" u="none" strike="noStrike" dirty="0" err="1" smtClean="0">
                        <a:solidFill>
                          <a:srgbClr val="343541"/>
                        </a:solidFill>
                        <a:effectLst/>
                        <a:latin typeface="Cambria Math" panose="02040503050406030204" pitchFamily="18" charset="0"/>
                        <a:cs typeface="Times New Roman" panose="02020603050405020304" pitchFamily="18" charset="0"/>
                      </a:rPr>
                      <m:t>𝑦</m:t>
                    </m:r>
                    <m:r>
                      <a:rPr lang="en" altLang="zh-TW" b="0" i="1" u="none" strike="noStrike" dirty="0" smtClean="0">
                        <a:solidFill>
                          <a:srgbClr val="343541"/>
                        </a:solidFill>
                        <a:effectLst/>
                        <a:latin typeface="Cambria Math" panose="02040503050406030204" pitchFamily="18" charset="0"/>
                        <a:cs typeface="Times New Roman" panose="02020603050405020304" pitchFamily="18" charset="0"/>
                      </a:rPr>
                      <m:t>) </m:t>
                    </m:r>
                    <m:r>
                      <a:rPr lang="en" altLang="zh-TW" b="0" i="1" u="none" strike="noStrike" dirty="0" err="1" smtClean="0">
                        <a:solidFill>
                          <a:srgbClr val="343541"/>
                        </a:solidFill>
                        <a:effectLst/>
                        <a:latin typeface="Cambria Math" panose="02040503050406030204" pitchFamily="18" charset="0"/>
                        <a:cs typeface="Times New Roman" panose="02020603050405020304" pitchFamily="18" charset="0"/>
                      </a:rPr>
                      <m:t>𝑠</m:t>
                    </m:r>
                    <m:r>
                      <a:rPr lang="en" altLang="zh-TW" b="0" i="1" u="none" strike="noStrike" dirty="0" err="1" smtClean="0">
                        <a:solidFill>
                          <a:srgbClr val="343541"/>
                        </a:solidFill>
                        <a:effectLst/>
                        <a:latin typeface="Cambria Math" panose="02040503050406030204" pitchFamily="18" charset="0"/>
                        <a:cs typeface="Times New Roman" panose="02020603050405020304" pitchFamily="18" charset="0"/>
                      </a:rPr>
                      <m:t>.</m:t>
                    </m:r>
                    <m:r>
                      <a:rPr lang="en" altLang="zh-TW" b="0" i="1" u="none" strike="noStrike" dirty="0" err="1" smtClean="0">
                        <a:solidFill>
                          <a:srgbClr val="343541"/>
                        </a:solidFill>
                        <a:effectLst/>
                        <a:latin typeface="Cambria Math" panose="02040503050406030204" pitchFamily="18" charset="0"/>
                        <a:cs typeface="Times New Roman" panose="02020603050405020304" pitchFamily="18" charset="0"/>
                      </a:rPr>
                      <m:t>𝑡</m:t>
                    </m:r>
                    <m:r>
                      <a:rPr lang="en" altLang="zh-TW" b="0" i="1" u="none" strike="noStrike" dirty="0" err="1" smtClean="0">
                        <a:solidFill>
                          <a:srgbClr val="343541"/>
                        </a:solidFill>
                        <a:effectLst/>
                        <a:latin typeface="Cambria Math" panose="02040503050406030204" pitchFamily="18" charset="0"/>
                        <a:cs typeface="Times New Roman" panose="02020603050405020304" pitchFamily="18" charset="0"/>
                      </a:rPr>
                      <m:t>. </m:t>
                    </m:r>
                    <m:sSub>
                      <m:sSubPr>
                        <m:ctrlPr>
                          <a:rPr lang="en-US" altLang="zh-TW" b="0" i="1" smtClean="0">
                            <a:latin typeface="Cambria Math" panose="02040503050406030204" pitchFamily="18" charset="0"/>
                            <a:ea typeface="Cambria Math" panose="02040503050406030204" pitchFamily="18" charset="0"/>
                          </a:rPr>
                        </m:ctrlPr>
                      </m:sSubPr>
                      <m:e>
                        <m:r>
                          <a:rPr lang="en-US" altLang="zh-TW" b="0" i="1" smtClean="0">
                            <a:latin typeface="Cambria Math" panose="02040503050406030204" pitchFamily="18" charset="0"/>
                            <a:ea typeface="Cambria Math" panose="02040503050406030204" pitchFamily="18" charset="0"/>
                          </a:rPr>
                          <m:t>𝑐</m:t>
                        </m:r>
                      </m:e>
                      <m:sub>
                        <m:r>
                          <a:rPr lang="en-US" altLang="zh-TW" b="0" i="1" smtClean="0">
                            <a:latin typeface="Cambria Math" panose="02040503050406030204" pitchFamily="18" charset="0"/>
                            <a:ea typeface="Cambria Math" panose="02040503050406030204" pitchFamily="18" charset="0"/>
                          </a:rPr>
                          <m:t>𝑓</m:t>
                        </m:r>
                      </m:sub>
                    </m:sSub>
                    <m:d>
                      <m:dPr>
                        <m:ctrlPr>
                          <a:rPr lang="en-US" altLang="zh-TW" b="0" i="1" smtClean="0">
                            <a:latin typeface="Cambria Math" panose="02040503050406030204" pitchFamily="18" charset="0"/>
                            <a:ea typeface="Cambria Math" panose="02040503050406030204" pitchFamily="18" charset="0"/>
                          </a:rPr>
                        </m:ctrlPr>
                      </m:dPr>
                      <m:e>
                        <m:r>
                          <m:rPr>
                            <m:sty m:val="p"/>
                          </m:rPr>
                          <a:rPr lang="en-US" altLang="zh-TW" b="0" i="0" smtClean="0">
                            <a:latin typeface="Cambria Math" panose="02040503050406030204" pitchFamily="18" charset="0"/>
                            <a:ea typeface="Cambria Math" panose="02040503050406030204" pitchFamily="18" charset="0"/>
                          </a:rPr>
                          <m:t>x</m:t>
                        </m:r>
                        <m:r>
                          <a:rPr lang="en-US" altLang="zh-TW" b="0" i="0" smtClean="0">
                            <a:latin typeface="Cambria Math" panose="02040503050406030204" pitchFamily="18" charset="0"/>
                            <a:ea typeface="Cambria Math" panose="02040503050406030204" pitchFamily="18" charset="0"/>
                          </a:rPr>
                          <m:t>,</m:t>
                        </m:r>
                        <m:r>
                          <m:rPr>
                            <m:sty m:val="p"/>
                          </m:rPr>
                          <a:rPr lang="en-US" altLang="zh-TW" b="0" i="0" smtClean="0">
                            <a:latin typeface="Cambria Math" panose="02040503050406030204" pitchFamily="18" charset="0"/>
                            <a:ea typeface="Cambria Math" panose="02040503050406030204" pitchFamily="18" charset="0"/>
                          </a:rPr>
                          <m:t>y</m:t>
                        </m:r>
                      </m:e>
                    </m:d>
                    <m:r>
                      <a:rPr lang="en-US" altLang="zh-TW" b="0" i="0" smtClean="0">
                        <a:latin typeface="Cambria Math" panose="02040503050406030204" pitchFamily="18" charset="0"/>
                        <a:ea typeface="Cambria Math" panose="02040503050406030204" pitchFamily="18" charset="0"/>
                      </a:rPr>
                      <m:t>=0 </m:t>
                    </m:r>
                    <m:r>
                      <m:rPr>
                        <m:sty m:val="p"/>
                      </m:rPr>
                      <a:rPr lang="en-US" altLang="zh-TW" b="0" i="0" smtClean="0">
                        <a:latin typeface="Cambria Math" panose="02040503050406030204" pitchFamily="18" charset="0"/>
                        <a:ea typeface="Cambria Math" panose="02040503050406030204" pitchFamily="18" charset="0"/>
                      </a:rPr>
                      <m:t>or</m:t>
                    </m:r>
                    <m:r>
                      <a:rPr lang="en-US" altLang="zh-TW" b="0" i="0" smtClean="0">
                        <a:latin typeface="Cambria Math" panose="02040503050406030204" pitchFamily="18" charset="0"/>
                        <a:ea typeface="Cambria Math" panose="02040503050406030204" pitchFamily="18" charset="0"/>
                      </a:rPr>
                      <m:t> </m:t>
                    </m:r>
                    <m:r>
                      <m:rPr>
                        <m:sty m:val="p"/>
                      </m:rPr>
                      <a:rPr lang="en-US" altLang="zh-TW" b="0" i="0" smtClean="0">
                        <a:latin typeface="Cambria Math" panose="02040503050406030204" pitchFamily="18" charset="0"/>
                        <a:ea typeface="Cambria Math" panose="02040503050406030204" pitchFamily="18" charset="0"/>
                      </a:rPr>
                      <m:t>rank</m:t>
                    </m:r>
                    <m:d>
                      <m:dPr>
                        <m:ctrlPr>
                          <a:rPr lang="en-US" altLang="zh-TW" b="0" i="1" smtClean="0">
                            <a:latin typeface="Cambria Math" panose="02040503050406030204" pitchFamily="18" charset="0"/>
                            <a:ea typeface="Cambria Math" panose="02040503050406030204" pitchFamily="18" charset="0"/>
                          </a:rPr>
                        </m:ctrlPr>
                      </m:dPr>
                      <m:e>
                        <m:r>
                          <m:rPr>
                            <m:sty m:val="p"/>
                          </m:rPr>
                          <a:rPr lang="en-US" altLang="zh-TW" b="0" i="0" smtClean="0">
                            <a:latin typeface="Cambria Math" panose="02040503050406030204" pitchFamily="18" charset="0"/>
                            <a:ea typeface="Cambria Math" panose="02040503050406030204" pitchFamily="18" charset="0"/>
                          </a:rPr>
                          <m:t>y</m:t>
                        </m:r>
                      </m:e>
                    </m:d>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𝑟𝑎𝑛𝑘</m:t>
                    </m:r>
                    <m:d>
                      <m:dPr>
                        <m:ctrlPr>
                          <a:rPr lang="en-US" altLang="zh-TW" b="0" i="1" smtClean="0">
                            <a:latin typeface="Cambria Math" panose="02040503050406030204" pitchFamily="18" charset="0"/>
                            <a:ea typeface="Cambria Math" panose="02040503050406030204" pitchFamily="18" charset="0"/>
                          </a:rPr>
                        </m:ctrlPr>
                      </m:dPr>
                      <m:e>
                        <m:r>
                          <a:rPr lang="en-US" altLang="zh-TW" b="0" i="1" smtClean="0">
                            <a:latin typeface="Cambria Math" panose="02040503050406030204" pitchFamily="18" charset="0"/>
                            <a:ea typeface="Cambria Math" panose="02040503050406030204" pitchFamily="18" charset="0"/>
                          </a:rPr>
                          <m:t>𝑥</m:t>
                        </m:r>
                      </m:e>
                    </m:d>
                    <m:r>
                      <a:rPr lang="en-US" altLang="zh-TW" b="0" i="1" smtClean="0">
                        <a:latin typeface="Cambria Math" panose="02040503050406030204" pitchFamily="18" charset="0"/>
                        <a:ea typeface="Cambria Math" panose="02040503050406030204" pitchFamily="18" charset="0"/>
                      </a:rPr>
                      <m:t>−1 </m:t>
                    </m:r>
                    <m:r>
                      <a:rPr lang="en-US" altLang="zh-TW" b="0" i="1" smtClean="0">
                        <a:latin typeface="Cambria Math" panose="02040503050406030204" pitchFamily="18" charset="0"/>
                        <a:ea typeface="Cambria Math" panose="02040503050406030204" pitchFamily="18" charset="0"/>
                      </a:rPr>
                      <m:t>𝑖𝑠</m:t>
                    </m:r>
                    <m:r>
                      <a:rPr lang="en-US" altLang="zh-TW" b="0" i="1" smtClean="0">
                        <a:latin typeface="Cambria Math" panose="02040503050406030204" pitchFamily="18" charset="0"/>
                        <a:ea typeface="Cambria Math" panose="02040503050406030204" pitchFamily="18" charset="0"/>
                      </a:rPr>
                      <m:t> </m:t>
                    </m:r>
                    <m:r>
                      <a:rPr lang="en-US" altLang="zh-TW" b="0" i="1" smtClean="0">
                        <a:latin typeface="Cambria Math" panose="02040503050406030204" pitchFamily="18" charset="0"/>
                        <a:ea typeface="Cambria Math" panose="02040503050406030204" pitchFamily="18" charset="0"/>
                      </a:rPr>
                      <m:t>𝑠𝑘𝑖𝑝𝑝𝑒𝑑</m:t>
                    </m:r>
                    <m:r>
                      <a:rPr lang="en-US" altLang="zh-TW" b="0" i="1" smtClean="0">
                        <a:latin typeface="Cambria Math" panose="02040503050406030204" pitchFamily="18" charset="0"/>
                        <a:ea typeface="Cambria Math" panose="02040503050406030204" pitchFamily="18" charset="0"/>
                      </a:rPr>
                      <m:t>;</m:t>
                    </m:r>
                  </m:oMath>
                </a14:m>
                <a:r>
                  <a:rPr lang="en-US" altLang="zh-TW" b="0" i="0" dirty="0">
                    <a:latin typeface="Times New Roman" panose="02020603050405020304" pitchFamily="18" charset="0"/>
                    <a:ea typeface="Cambria Math" panose="02040503050406030204" pitchFamily="18" charset="0"/>
                  </a:rPr>
                  <a:t> </a:t>
                </a:r>
              </a:p>
              <a:p>
                <a:pPr marL="1080000" lvl="1">
                  <a:lnSpc>
                    <a:spcPct val="150000"/>
                  </a:lnSpc>
                </a:pPr>
                <a14:m>
                  <m:oMath xmlns:m="http://schemas.openxmlformats.org/officeDocument/2006/math">
                    <m:r>
                      <a:rPr lang="en" altLang="zh-TW" b="0" i="1" u="none" strike="noStrike" dirty="0" smtClean="0">
                        <a:solidFill>
                          <a:srgbClr val="343541"/>
                        </a:solidFill>
                        <a:effectLst/>
                        <a:latin typeface="Cambria Math" panose="02040503050406030204" pitchFamily="18" charset="0"/>
                        <a:cs typeface="Times New Roman" panose="02020603050405020304" pitchFamily="18" charset="0"/>
                      </a:rPr>
                      <m:t>𝑖𝑓</m:t>
                    </m:r>
                    <m:r>
                      <a:rPr lang="en" altLang="zh-TW" b="0" i="1" u="none" strike="noStrike" dirty="0" smtClean="0">
                        <a:solidFill>
                          <a:srgbClr val="343541"/>
                        </a:solidFill>
                        <a:effectLst/>
                        <a:latin typeface="Cambria Math" panose="02040503050406030204" pitchFamily="18" charset="0"/>
                        <a:cs typeface="Times New Roman" panose="02020603050405020304" pitchFamily="18" charset="0"/>
                      </a:rPr>
                      <m:t> </m:t>
                    </m:r>
                    <m:r>
                      <a:rPr lang="en" altLang="zh-TW" b="0" i="1" u="none" strike="noStrike" dirty="0" smtClean="0">
                        <a:solidFill>
                          <a:srgbClr val="343541"/>
                        </a:solidFill>
                        <a:effectLst/>
                        <a:latin typeface="Cambria Math" panose="02040503050406030204" pitchFamily="18" charset="0"/>
                        <a:cs typeface="Times New Roman" panose="02020603050405020304" pitchFamily="18" charset="0"/>
                      </a:rPr>
                      <m:t>𝑥</m:t>
                    </m:r>
                    <m:r>
                      <a:rPr lang="en" altLang="zh-TW" b="0" i="1" u="none" strike="noStrike" dirty="0" smtClean="0">
                        <a:solidFill>
                          <a:srgbClr val="343541"/>
                        </a:solidFill>
                        <a:effectLst/>
                        <a:latin typeface="Cambria Math" panose="02040503050406030204" pitchFamily="18" charset="0"/>
                        <a:cs typeface="Times New Roman" panose="02020603050405020304" pitchFamily="18" charset="0"/>
                      </a:rPr>
                      <m:t>=</m:t>
                    </m:r>
                    <m:r>
                      <a:rPr lang="en" altLang="zh-TW" b="0" i="1" u="none" strike="noStrike" dirty="0" smtClean="0">
                        <a:solidFill>
                          <a:srgbClr val="343541"/>
                        </a:solidFill>
                        <a:effectLst/>
                        <a:latin typeface="Cambria Math" panose="02040503050406030204" pitchFamily="18" charset="0"/>
                        <a:cs typeface="Times New Roman" panose="02020603050405020304" pitchFamily="18" charset="0"/>
                      </a:rPr>
                      <m:t>𝑡</m:t>
                    </m:r>
                    <m:r>
                      <a:rPr lang="en" altLang="zh-TW" b="0" i="1" u="none" strike="noStrike" dirty="0" smtClean="0">
                        <a:solidFill>
                          <a:srgbClr val="343541"/>
                        </a:solidFill>
                        <a:effectLst/>
                        <a:latin typeface="Cambria Math" panose="02040503050406030204" pitchFamily="18" charset="0"/>
                        <a:cs typeface="Times New Roman" panose="02020603050405020304" pitchFamily="18" charset="0"/>
                      </a:rPr>
                      <m:t> </m:t>
                    </m:r>
                    <m:r>
                      <a:rPr lang="en" altLang="zh-TW" b="0" i="1" u="none" strike="noStrike" dirty="0" smtClean="0">
                        <a:solidFill>
                          <a:srgbClr val="343541"/>
                        </a:solidFill>
                        <a:effectLst/>
                        <a:latin typeface="Cambria Math" panose="02040503050406030204" pitchFamily="18" charset="0"/>
                        <a:cs typeface="Times New Roman" panose="02020603050405020304" pitchFamily="18" charset="0"/>
                      </a:rPr>
                      <m:t>𝑡h𝑒𝑛</m:t>
                    </m:r>
                  </m:oMath>
                </a14:m>
                <a:r>
                  <a:rPr lang="en" altLang="zh-TW" b="0" i="0" u="none" strike="noStrike" dirty="0">
                    <a:solidFill>
                      <a:srgbClr val="343541"/>
                    </a:solidFill>
                    <a:effectLst/>
                    <a:latin typeface="Times New Roman" panose="02020603050405020304" pitchFamily="18" charset="0"/>
                    <a:cs typeface="Times New Roman" panose="02020603050405020304" pitchFamily="18" charset="0"/>
                  </a:rPr>
                  <a:t> </a:t>
                </a:r>
              </a:p>
              <a:p>
                <a:pPr lvl="1">
                  <a:lnSpc>
                    <a:spcPct val="150000"/>
                  </a:lnSpc>
                </a:pPr>
                <a:endParaRPr lang="en" altLang="zh-TW" b="0" i="1" u="none" strike="noStrike" dirty="0">
                  <a:solidFill>
                    <a:srgbClr val="343541"/>
                  </a:solidFill>
                  <a:effectLst/>
                  <a:latin typeface="Times New Roman" panose="02020603050405020304" pitchFamily="18" charset="0"/>
                  <a:cs typeface="Times New Roman" panose="02020603050405020304" pitchFamily="18" charset="0"/>
                </a:endParaRPr>
              </a:p>
            </p:txBody>
          </p:sp>
        </mc:Choice>
        <mc:Fallback xmlns="">
          <p:sp>
            <p:nvSpPr>
              <p:cNvPr id="7" name="文字方塊 6">
                <a:extLst>
                  <a:ext uri="{FF2B5EF4-FFF2-40B4-BE49-F238E27FC236}">
                    <a16:creationId xmlns:a16="http://schemas.microsoft.com/office/drawing/2014/main" id="{1852BB57-FD5F-0EAA-D03C-BE52A278D810}"/>
                  </a:ext>
                </a:extLst>
              </p:cNvPr>
              <p:cNvSpPr txBox="1">
                <a:spLocks noRot="1" noChangeAspect="1" noMove="1" noResize="1" noEditPoints="1" noAdjustHandles="1" noChangeArrowheads="1" noChangeShapeType="1" noTextEdit="1"/>
              </p:cNvSpPr>
              <p:nvPr/>
            </p:nvSpPr>
            <p:spPr>
              <a:xfrm>
                <a:off x="1436611" y="1103611"/>
                <a:ext cx="8328490" cy="5128776"/>
              </a:xfrm>
              <a:prstGeom prst="rect">
                <a:avLst/>
              </a:prstGeom>
              <a:blipFill>
                <a:blip r:embed="rId2"/>
                <a:stretch>
                  <a:fillRect/>
                </a:stretch>
              </a:blipFill>
            </p:spPr>
            <p:txBody>
              <a:bodyPr/>
              <a:lstStyle/>
              <a:p>
                <a:r>
                  <a:rPr lang="zh-TW" altLang="en-US">
                    <a:noFill/>
                  </a:rPr>
                  <a:t> </a:t>
                </a:r>
              </a:p>
            </p:txBody>
          </p:sp>
        </mc:Fallback>
      </mc:AlternateContent>
      <p:sp>
        <p:nvSpPr>
          <p:cNvPr id="5" name="投影片編號版面配置區 4">
            <a:extLst>
              <a:ext uri="{FF2B5EF4-FFF2-40B4-BE49-F238E27FC236}">
                <a16:creationId xmlns:a16="http://schemas.microsoft.com/office/drawing/2014/main" id="{6B4C3834-E53C-5B8A-D820-FD0202082BE1}"/>
              </a:ext>
            </a:extLst>
          </p:cNvPr>
          <p:cNvSpPr>
            <a:spLocks noGrp="1"/>
          </p:cNvSpPr>
          <p:nvPr>
            <p:ph type="sldNum" sz="quarter" idx="12"/>
          </p:nvPr>
        </p:nvSpPr>
        <p:spPr/>
        <p:txBody>
          <a:bodyPr/>
          <a:lstStyle/>
          <a:p>
            <a:fld id="{A765C936-0AB1-DC44-825D-7DF420A117FC}" type="slidenum">
              <a:rPr kumimoji="1" lang="zh-TW" altLang="en-US" smtClean="0"/>
              <a:t>16</a:t>
            </a:fld>
            <a:endParaRPr kumimoji="1" lang="zh-TW" altLang="en-US"/>
          </a:p>
        </p:txBody>
      </p:sp>
      <p:sp>
        <p:nvSpPr>
          <p:cNvPr id="11" name="文字方塊 10">
            <a:extLst>
              <a:ext uri="{FF2B5EF4-FFF2-40B4-BE49-F238E27FC236}">
                <a16:creationId xmlns:a16="http://schemas.microsoft.com/office/drawing/2014/main" id="{5CF20106-EEBD-42A2-2E36-71EC0C1F36F4}"/>
              </a:ext>
            </a:extLst>
          </p:cNvPr>
          <p:cNvSpPr txBox="1"/>
          <p:nvPr/>
        </p:nvSpPr>
        <p:spPr>
          <a:xfrm>
            <a:off x="1615937" y="-2035518"/>
            <a:ext cx="11884712" cy="2513516"/>
          </a:xfrm>
          <a:prstGeom prst="rect">
            <a:avLst/>
          </a:prstGeom>
        </p:spPr>
        <p:txBody>
          <a:bodyPr vert="horz" lIns="91440" tIns="45720" rIns="91440" bIns="45720" rtlCol="0" anchor="b">
            <a:noAutofit/>
          </a:bodyPr>
          <a:lstStyle/>
          <a:p>
            <a:pPr algn="ctr">
              <a:lnSpc>
                <a:spcPct val="90000"/>
              </a:lnSpc>
              <a:spcBef>
                <a:spcPct val="0"/>
              </a:spcBef>
              <a:spcAft>
                <a:spcPts val="600"/>
              </a:spcAft>
            </a:pPr>
            <a:r>
              <a:rPr kumimoji="1" lang="en-US" altLang="zh-TW" sz="1400" b="1" kern="1200" dirty="0">
                <a:solidFill>
                  <a:schemeClr val="bg2"/>
                </a:solidFill>
                <a:latin typeface="Times New Roman" panose="02020603050405020304" pitchFamily="18" charset="0"/>
                <a:ea typeface="+mj-ea"/>
                <a:cs typeface="Times New Roman" panose="02020603050405020304" pitchFamily="18" charset="0"/>
              </a:rPr>
              <a:t>Max flow /</a:t>
            </a:r>
            <a:r>
              <a:rPr kumimoji="1" lang="en-US" altLang="zh-TW" sz="1400" b="1" kern="1200" dirty="0" err="1">
                <a:solidFill>
                  <a:schemeClr val="bg2"/>
                </a:solidFill>
                <a:latin typeface="Times New Roman" panose="02020603050405020304" pitchFamily="18" charset="0"/>
                <a:cs typeface="Times New Roman" panose="02020603050405020304" pitchFamily="18" charset="0"/>
              </a:rPr>
              <a:t>Ford&amp;Fulkerson’s</a:t>
            </a:r>
            <a:r>
              <a:rPr kumimoji="1" lang="en-US" altLang="zh-TW" sz="1400" b="1" kern="1200" dirty="0">
                <a:solidFill>
                  <a:schemeClr val="bg2"/>
                </a:solidFill>
                <a:latin typeface="Times New Roman" panose="02020603050405020304" pitchFamily="18" charset="0"/>
                <a:cs typeface="Times New Roman" panose="02020603050405020304" pitchFamily="18" charset="0"/>
              </a:rPr>
              <a:t> Algorithm/</a:t>
            </a:r>
            <a:r>
              <a:rPr kumimoji="1" lang="en-US" altLang="zh-TW" sz="1400" b="1" kern="1200" dirty="0">
                <a:solidFill>
                  <a:schemeClr val="bg2"/>
                </a:solidFill>
                <a:latin typeface="Times New Roman" panose="02020603050405020304" pitchFamily="18" charset="0"/>
                <a:ea typeface="+mj-ea"/>
                <a:cs typeface="Times New Roman" panose="02020603050405020304" pitchFamily="18" charset="0"/>
              </a:rPr>
              <a:t>Dinitz Algorithm/ Compare/</a:t>
            </a:r>
            <a:r>
              <a:rPr lang="en" altLang="zh-TW" sz="1400" b="1" i="0" u="none" strike="noStrike" dirty="0">
                <a:effectLst/>
                <a:latin typeface="Times New Roman" panose="02020603050405020304" pitchFamily="18" charset="0"/>
                <a:cs typeface="Times New Roman" panose="02020603050405020304" pitchFamily="18" charset="0"/>
              </a:rPr>
              <a:t>Implementation of DA by </a:t>
            </a:r>
            <a:r>
              <a:rPr lang="en" altLang="zh-TW" sz="1400" b="1" i="0" u="none" strike="noStrike" dirty="0" err="1">
                <a:effectLst/>
                <a:latin typeface="Times New Roman" panose="02020603050405020304" pitchFamily="18" charset="0"/>
                <a:cs typeface="Times New Roman" panose="02020603050405020304" pitchFamily="18" charset="0"/>
              </a:rPr>
              <a:t>Cherkassky</a:t>
            </a:r>
            <a:r>
              <a:rPr lang="en" altLang="zh-TW" sz="1400" b="1" i="0" u="none" strike="noStrike" dirty="0">
                <a:solidFill>
                  <a:schemeClr val="bg2"/>
                </a:solidFill>
                <a:effectLst/>
                <a:latin typeface="Times New Roman" panose="02020603050405020304" pitchFamily="18" charset="0"/>
                <a:cs typeface="Times New Roman" panose="02020603050405020304" pitchFamily="18" charset="0"/>
              </a:rPr>
              <a:t>/ Further</a:t>
            </a:r>
            <a:endParaRPr lang="en-US" altLang="zh-TW" sz="1400" b="1" kern="1200" dirty="0">
              <a:solidFill>
                <a:schemeClr val="bg2"/>
              </a:solidFill>
              <a:latin typeface="Times New Roman" panose="02020603050405020304" pitchFamily="18" charset="0"/>
              <a:ea typeface="+mj-ea"/>
              <a:cs typeface="Times New Roman" panose="02020603050405020304" pitchFamily="18" charset="0"/>
            </a:endParaRPr>
          </a:p>
        </p:txBody>
      </p:sp>
    </p:spTree>
    <p:extLst>
      <p:ext uri="{BB962C8B-B14F-4D97-AF65-F5344CB8AC3E}">
        <p14:creationId xmlns:p14="http://schemas.microsoft.com/office/powerpoint/2010/main" val="32405770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13" name="文字方塊 12">
                <a:extLst>
                  <a:ext uri="{FF2B5EF4-FFF2-40B4-BE49-F238E27FC236}">
                    <a16:creationId xmlns:a16="http://schemas.microsoft.com/office/drawing/2014/main" id="{EEDD0BCF-CDC7-E402-F15B-A23D2CB4CF21}"/>
                  </a:ext>
                </a:extLst>
              </p:cNvPr>
              <p:cNvSpPr txBox="1"/>
              <p:nvPr/>
            </p:nvSpPr>
            <p:spPr>
              <a:xfrm>
                <a:off x="1201517" y="1058062"/>
                <a:ext cx="6875252" cy="4741876"/>
              </a:xfrm>
              <a:prstGeom prst="rect">
                <a:avLst/>
              </a:prstGeom>
              <a:noFill/>
            </p:spPr>
            <p:txBody>
              <a:bodyPr wrap="square">
                <a:spAutoFit/>
              </a:bodyPr>
              <a:lstStyle/>
              <a:p>
                <a:pPr marL="1080000" lvl="1">
                  <a:lnSpc>
                    <a:spcPct val="150000"/>
                  </a:lnSpc>
                </a:pPr>
                <a14:m>
                  <m:oMath xmlns:m="http://schemas.openxmlformats.org/officeDocument/2006/math">
                    <m:r>
                      <a:rPr lang="en" altLang="zh-TW" i="1" dirty="0" smtClean="0">
                        <a:solidFill>
                          <a:srgbClr val="343541"/>
                        </a:solidFill>
                        <a:latin typeface="Cambria Math" panose="02040503050406030204" pitchFamily="18" charset="0"/>
                        <a:cs typeface="Times New Roman" panose="02020603050405020304" pitchFamily="18" charset="0"/>
                      </a:rPr>
                      <m:t>𝑏𝑒𝑔𝑖𝑛</m:t>
                    </m:r>
                  </m:oMath>
                </a14:m>
                <a:r>
                  <a:rPr lang="en" altLang="zh-TW" dirty="0">
                    <a:solidFill>
                      <a:srgbClr val="343541"/>
                    </a:solidFill>
                    <a:latin typeface="Times New Roman" panose="02020603050405020304" pitchFamily="18" charset="0"/>
                    <a:cs typeface="Times New Roman" panose="02020603050405020304" pitchFamily="18" charset="0"/>
                  </a:rPr>
                  <a:t> </a:t>
                </a:r>
              </a:p>
              <a:p>
                <a:pPr marL="1440000" lvl="1">
                  <a:lnSpc>
                    <a:spcPct val="150000"/>
                  </a:lnSpc>
                </a:pPr>
                <a14:m>
                  <m:oMath xmlns:m="http://schemas.openxmlformats.org/officeDocument/2006/math">
                    <m:r>
                      <a:rPr lang="en" altLang="zh-TW" b="0" i="1" u="none" strike="noStrike" smtClean="0">
                        <a:solidFill>
                          <a:srgbClr val="343541"/>
                        </a:solidFill>
                        <a:effectLst/>
                        <a:latin typeface="Cambria Math" panose="02040503050406030204" pitchFamily="18" charset="0"/>
                        <a:ea typeface="Cambria Math" panose="02040503050406030204" pitchFamily="18" charset="0"/>
                        <a:cs typeface="Times New Roman" panose="02020603050405020304" pitchFamily="18" charset="0"/>
                      </a:rPr>
                      <m:t>𝜖</m:t>
                    </m:r>
                    <m:r>
                      <a:rPr lang="en" altLang="zh-TW" b="0" i="1" u="none" strike="noStrike" smtClean="0">
                        <a:solidFill>
                          <a:srgbClr val="343541"/>
                        </a:solidFill>
                        <a:effectLst/>
                        <a:latin typeface="Cambria Math" panose="02040503050406030204" pitchFamily="18" charset="0"/>
                        <a:ea typeface="Cambria Math" panose="02040503050406030204" pitchFamily="18" charset="0"/>
                        <a:cs typeface="Times New Roman" panose="02020603050405020304" pitchFamily="18" charset="0"/>
                      </a:rPr>
                      <m:t>←</m:t>
                    </m:r>
                    <m:func>
                      <m:funcPr>
                        <m:ctrlPr>
                          <a:rPr lang="en-US" altLang="zh-TW" b="0" i="1" u="none" strike="noStrike" smtClean="0">
                            <a:solidFill>
                              <a:srgbClr val="343541"/>
                            </a:solidFill>
                            <a:effectLst/>
                            <a:latin typeface="Cambria Math" panose="02040503050406030204" pitchFamily="18" charset="0"/>
                            <a:ea typeface="Cambria Math" panose="02040503050406030204" pitchFamily="18" charset="0"/>
                            <a:cs typeface="Times New Roman" panose="02020603050405020304" pitchFamily="18" charset="0"/>
                          </a:rPr>
                        </m:ctrlPr>
                      </m:funcPr>
                      <m:fName>
                        <m:r>
                          <m:rPr>
                            <m:sty m:val="p"/>
                          </m:rPr>
                          <a:rPr lang="en-US" altLang="zh-TW" b="0" i="0" u="none" strike="noStrike" smtClean="0">
                            <a:solidFill>
                              <a:srgbClr val="343541"/>
                            </a:solidFill>
                            <a:effectLst/>
                            <a:latin typeface="Cambria Math" panose="02040503050406030204" pitchFamily="18" charset="0"/>
                            <a:ea typeface="Cambria Math" panose="02040503050406030204" pitchFamily="18" charset="0"/>
                            <a:cs typeface="Times New Roman" panose="02020603050405020304" pitchFamily="18" charset="0"/>
                          </a:rPr>
                          <m:t>min</m:t>
                        </m:r>
                      </m:fName>
                      <m:e>
                        <m:d>
                          <m:dPr>
                            <m:begChr m:val="{"/>
                            <m:endChr m:val="}"/>
                            <m:ctrlPr>
                              <a:rPr lang="en-US" altLang="zh-TW" b="0" i="1" u="none" strike="noStrike" smtClean="0">
                                <a:solidFill>
                                  <a:srgbClr val="343541"/>
                                </a:solidFill>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en-US" altLang="zh-TW" b="0" i="1" smtClean="0">
                                    <a:latin typeface="Cambria Math" panose="02040503050406030204" pitchFamily="18" charset="0"/>
                                    <a:ea typeface="Cambria Math" panose="02040503050406030204" pitchFamily="18" charset="0"/>
                                  </a:rPr>
                                </m:ctrlPr>
                              </m:sSubPr>
                              <m:e>
                                <m:r>
                                  <a:rPr lang="en-US" altLang="zh-TW" b="0" i="1" smtClean="0">
                                    <a:latin typeface="Cambria Math" panose="02040503050406030204" pitchFamily="18" charset="0"/>
                                    <a:ea typeface="Cambria Math" panose="02040503050406030204" pitchFamily="18" charset="0"/>
                                  </a:rPr>
                                  <m:t>𝑐</m:t>
                                </m:r>
                              </m:e>
                              <m:sub>
                                <m:r>
                                  <a:rPr lang="en-US" altLang="zh-TW" b="0" i="1" smtClean="0">
                                    <a:latin typeface="Cambria Math" panose="02040503050406030204" pitchFamily="18" charset="0"/>
                                    <a:ea typeface="Cambria Math" panose="02040503050406030204" pitchFamily="18" charset="0"/>
                                  </a:rPr>
                                  <m:t>𝑓</m:t>
                                </m:r>
                              </m:sub>
                            </m:sSub>
                            <m:d>
                              <m:dPr>
                                <m:ctrlPr>
                                  <a:rPr lang="en-US" altLang="zh-TW" b="0" i="1" smtClean="0">
                                    <a:latin typeface="Cambria Math" panose="02040503050406030204" pitchFamily="18" charset="0"/>
                                    <a:ea typeface="Cambria Math" panose="02040503050406030204" pitchFamily="18" charset="0"/>
                                  </a:rPr>
                                </m:ctrlPr>
                              </m:dPr>
                              <m:e>
                                <m:r>
                                  <a:rPr lang="en-US" altLang="zh-TW" b="0" i="1" smtClean="0">
                                    <a:latin typeface="Cambria Math" panose="02040503050406030204" pitchFamily="18" charset="0"/>
                                    <a:ea typeface="Cambria Math" panose="02040503050406030204" pitchFamily="18" charset="0"/>
                                  </a:rPr>
                                  <m:t>𝑒</m:t>
                                </m:r>
                              </m:e>
                            </m:d>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𝑒</m:t>
                            </m:r>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𝑃</m:t>
                            </m:r>
                          </m:e>
                        </m:d>
                      </m:e>
                    </m:func>
                    <m:r>
                      <a:rPr lang="en-US" altLang="zh-TW" b="0" i="1" u="none" strike="noStrike" smtClean="0">
                        <a:solidFill>
                          <a:srgbClr val="343541"/>
                        </a:solidFill>
                        <a:effectLst/>
                        <a:latin typeface="Cambria Math" panose="02040503050406030204" pitchFamily="18" charset="0"/>
                        <a:ea typeface="Cambria Math" panose="02040503050406030204" pitchFamily="18" charset="0"/>
                        <a:cs typeface="Times New Roman" panose="02020603050405020304" pitchFamily="18" charset="0"/>
                      </a:rPr>
                      <m:t>;</m:t>
                    </m:r>
                    <m:r>
                      <a:rPr lang="en-US" altLang="zh-TW" b="0" i="1" u="none" strike="noStrike" dirty="0" smtClean="0">
                        <a:solidFill>
                          <a:srgbClr val="343541"/>
                        </a:solidFill>
                        <a:effectLst/>
                        <a:latin typeface="Cambria Math" panose="02040503050406030204" pitchFamily="18" charset="0"/>
                        <a:ea typeface="Cambria Math" panose="02040503050406030204" pitchFamily="18" charset="0"/>
                        <a:cs typeface="Times New Roman" panose="02020603050405020304" pitchFamily="18" charset="0"/>
                      </a:rPr>
                      <m:t> </m:t>
                    </m:r>
                  </m:oMath>
                </a14:m>
                <a:r>
                  <a:rPr lang="en-US" altLang="zh-TW" b="0" i="0" u="none" strike="noStrike" dirty="0">
                    <a:solidFill>
                      <a:srgbClr val="343541"/>
                    </a:solidFill>
                    <a:effectLst/>
                    <a:latin typeface="Times New Roman" panose="02020603050405020304" pitchFamily="18" charset="0"/>
                    <a:ea typeface="Cambria Math" panose="02040503050406030204" pitchFamily="18" charset="0"/>
                    <a:cs typeface="Times New Roman" panose="02020603050405020304" pitchFamily="18" charset="0"/>
                  </a:rPr>
                  <a:t> </a:t>
                </a:r>
              </a:p>
              <a:p>
                <a:pPr marL="1440000" lvl="1">
                  <a:lnSpc>
                    <a:spcPct val="150000"/>
                  </a:lnSpc>
                </a:pPr>
                <a14:m>
                  <m:oMath xmlns:m="http://schemas.openxmlformats.org/officeDocument/2006/math">
                    <m:r>
                      <a:rPr lang="en-US" altLang="zh-TW" b="0" i="1" u="none" strike="noStrike" dirty="0" smtClean="0">
                        <a:solidFill>
                          <a:srgbClr val="343541"/>
                        </a:solidFill>
                        <a:effectLst/>
                        <a:latin typeface="Cambria Math" panose="02040503050406030204" pitchFamily="18" charset="0"/>
                        <a:cs typeface="Times New Roman" panose="02020603050405020304" pitchFamily="18" charset="0"/>
                      </a:rPr>
                      <m:t>𝑓𝑜𝑟</m:t>
                    </m:r>
                    <m:r>
                      <a:rPr lang="en-US" altLang="zh-TW" b="0" i="1" u="none" strike="noStrike" dirty="0" smtClean="0">
                        <a:solidFill>
                          <a:srgbClr val="343541"/>
                        </a:solidFill>
                        <a:effectLst/>
                        <a:latin typeface="Cambria Math" panose="02040503050406030204" pitchFamily="18" charset="0"/>
                        <a:cs typeface="Times New Roman" panose="02020603050405020304" pitchFamily="18" charset="0"/>
                      </a:rPr>
                      <m:t> </m:t>
                    </m:r>
                    <m:r>
                      <a:rPr lang="en-US" altLang="zh-TW" b="0" i="1" u="none" strike="noStrike" dirty="0" smtClean="0">
                        <a:solidFill>
                          <a:srgbClr val="343541"/>
                        </a:solidFill>
                        <a:effectLst/>
                        <a:latin typeface="Cambria Math" panose="02040503050406030204" pitchFamily="18" charset="0"/>
                        <a:cs typeface="Times New Roman" panose="02020603050405020304" pitchFamily="18" charset="0"/>
                      </a:rPr>
                      <m:t>𝑒𝑑𝑔𝑒𝑠</m:t>
                    </m:r>
                    <m:r>
                      <a:rPr lang="en-US" altLang="zh-TW" b="0" i="1" u="none" strike="noStrike" dirty="0" smtClean="0">
                        <a:solidFill>
                          <a:srgbClr val="343541"/>
                        </a:solidFill>
                        <a:effectLst/>
                        <a:latin typeface="Cambria Math" panose="02040503050406030204" pitchFamily="18" charset="0"/>
                        <a:cs typeface="Times New Roman" panose="02020603050405020304" pitchFamily="18" charset="0"/>
                      </a:rPr>
                      <m:t> (</m:t>
                    </m:r>
                    <m:r>
                      <a:rPr lang="en-US" altLang="zh-TW" b="0" i="1" u="none" strike="noStrike" dirty="0" err="1" smtClean="0">
                        <a:solidFill>
                          <a:srgbClr val="343541"/>
                        </a:solidFill>
                        <a:effectLst/>
                        <a:latin typeface="Cambria Math" panose="02040503050406030204" pitchFamily="18" charset="0"/>
                        <a:cs typeface="Times New Roman" panose="02020603050405020304" pitchFamily="18" charset="0"/>
                      </a:rPr>
                      <m:t>𝑣</m:t>
                    </m:r>
                    <m:r>
                      <a:rPr lang="en-US" altLang="zh-TW" b="0" i="1" u="none" strike="noStrike" dirty="0" err="1" smtClean="0">
                        <a:solidFill>
                          <a:srgbClr val="343541"/>
                        </a:solidFill>
                        <a:effectLst/>
                        <a:latin typeface="Cambria Math" panose="02040503050406030204" pitchFamily="18" charset="0"/>
                        <a:cs typeface="Times New Roman" panose="02020603050405020304" pitchFamily="18" charset="0"/>
                      </a:rPr>
                      <m:t>,</m:t>
                    </m:r>
                    <m:r>
                      <a:rPr lang="en-US" altLang="zh-TW" b="0" i="1" u="none" strike="noStrike" dirty="0" err="1" smtClean="0">
                        <a:solidFill>
                          <a:srgbClr val="343541"/>
                        </a:solidFill>
                        <a:effectLst/>
                        <a:latin typeface="Cambria Math" panose="02040503050406030204" pitchFamily="18" charset="0"/>
                        <a:cs typeface="Times New Roman" panose="02020603050405020304" pitchFamily="18" charset="0"/>
                      </a:rPr>
                      <m:t>𝑢</m:t>
                    </m:r>
                    <m:r>
                      <a:rPr lang="en-US" altLang="zh-TW" b="0" i="1" u="none" strike="noStrike" dirty="0" smtClean="0">
                        <a:solidFill>
                          <a:srgbClr val="343541"/>
                        </a:solidFill>
                        <a:effectLst/>
                        <a:latin typeface="Cambria Math" panose="02040503050406030204" pitchFamily="18" charset="0"/>
                        <a:cs typeface="Times New Roman" panose="02020603050405020304" pitchFamily="18" charset="0"/>
                      </a:rPr>
                      <m:t>) </m:t>
                    </m:r>
                    <m:r>
                      <a:rPr lang="en-US" altLang="zh-TW" b="0" i="1" u="none" strike="noStrike" dirty="0" smtClean="0">
                        <a:solidFill>
                          <a:srgbClr val="343541"/>
                        </a:solidFill>
                        <a:effectLst/>
                        <a:latin typeface="Cambria Math" panose="02040503050406030204" pitchFamily="18" charset="0"/>
                        <a:cs typeface="Times New Roman" panose="02020603050405020304" pitchFamily="18" charset="0"/>
                      </a:rPr>
                      <m:t>𝑜𝑓</m:t>
                    </m:r>
                    <m:r>
                      <a:rPr lang="en-US" altLang="zh-TW" b="0" i="1" u="none" strike="noStrike" dirty="0" smtClean="0">
                        <a:solidFill>
                          <a:srgbClr val="343541"/>
                        </a:solidFill>
                        <a:effectLst/>
                        <a:latin typeface="Cambria Math" panose="02040503050406030204" pitchFamily="18" charset="0"/>
                        <a:cs typeface="Times New Roman" panose="02020603050405020304" pitchFamily="18" charset="0"/>
                      </a:rPr>
                      <m:t> </m:t>
                    </m:r>
                    <m:r>
                      <a:rPr lang="en-US" altLang="zh-TW" b="0" i="1" u="none" strike="noStrike" dirty="0" smtClean="0">
                        <a:solidFill>
                          <a:srgbClr val="343541"/>
                        </a:solidFill>
                        <a:effectLst/>
                        <a:latin typeface="Cambria Math" panose="02040503050406030204" pitchFamily="18" charset="0"/>
                        <a:cs typeface="Times New Roman" panose="02020603050405020304" pitchFamily="18" charset="0"/>
                      </a:rPr>
                      <m:t>𝑃</m:t>
                    </m:r>
                    <m:r>
                      <a:rPr lang="en-US" altLang="zh-TW" b="0" i="1" u="none" strike="noStrike" dirty="0" smtClean="0">
                        <a:solidFill>
                          <a:srgbClr val="343541"/>
                        </a:solidFill>
                        <a:effectLst/>
                        <a:latin typeface="Cambria Math" panose="02040503050406030204" pitchFamily="18" charset="0"/>
                        <a:cs typeface="Times New Roman" panose="02020603050405020304" pitchFamily="18" charset="0"/>
                      </a:rPr>
                      <m:t>, </m:t>
                    </m:r>
                    <m:r>
                      <a:rPr lang="en-US" altLang="zh-TW" b="0" i="1" u="none" strike="noStrike" dirty="0" smtClean="0">
                        <a:solidFill>
                          <a:srgbClr val="343541"/>
                        </a:solidFill>
                        <a:effectLst/>
                        <a:latin typeface="Cambria Math" panose="02040503050406030204" pitchFamily="18" charset="0"/>
                        <a:cs typeface="Times New Roman" panose="02020603050405020304" pitchFamily="18" charset="0"/>
                      </a:rPr>
                      <m:t>𝑓𝑟𝑜𝑚</m:t>
                    </m:r>
                    <m:r>
                      <a:rPr lang="en-US" altLang="zh-TW" b="0" i="1" u="none" strike="noStrike" dirty="0" smtClean="0">
                        <a:solidFill>
                          <a:srgbClr val="343541"/>
                        </a:solidFill>
                        <a:effectLst/>
                        <a:latin typeface="Cambria Math" panose="02040503050406030204" pitchFamily="18" charset="0"/>
                        <a:cs typeface="Times New Roman" panose="02020603050405020304" pitchFamily="18" charset="0"/>
                      </a:rPr>
                      <m:t> </m:t>
                    </m:r>
                    <m:r>
                      <a:rPr lang="en-US" altLang="zh-TW" b="0" i="1" u="none" strike="noStrike" dirty="0" smtClean="0">
                        <a:solidFill>
                          <a:srgbClr val="343541"/>
                        </a:solidFill>
                        <a:effectLst/>
                        <a:latin typeface="Cambria Math" panose="02040503050406030204" pitchFamily="18" charset="0"/>
                        <a:cs typeface="Times New Roman" panose="02020603050405020304" pitchFamily="18" charset="0"/>
                      </a:rPr>
                      <m:t>𝑡</m:t>
                    </m:r>
                    <m:r>
                      <a:rPr lang="en-US" altLang="zh-TW" b="0" i="1" u="none" strike="noStrike" dirty="0" smtClean="0">
                        <a:solidFill>
                          <a:srgbClr val="343541"/>
                        </a:solidFill>
                        <a:effectLst/>
                        <a:latin typeface="Cambria Math" panose="02040503050406030204" pitchFamily="18" charset="0"/>
                        <a:cs typeface="Times New Roman" panose="02020603050405020304" pitchFamily="18" charset="0"/>
                      </a:rPr>
                      <m:t> </m:t>
                    </m:r>
                    <m:r>
                      <a:rPr lang="en-US" altLang="zh-TW" b="0" i="1" u="none" strike="noStrike" dirty="0" err="1" smtClean="0">
                        <a:solidFill>
                          <a:srgbClr val="343541"/>
                        </a:solidFill>
                        <a:effectLst/>
                        <a:latin typeface="Cambria Math" panose="02040503050406030204" pitchFamily="18" charset="0"/>
                        <a:cs typeface="Times New Roman" panose="02020603050405020304" pitchFamily="18" charset="0"/>
                      </a:rPr>
                      <m:t>𝑑𝑜𝑤𝑛𝑡𝑜</m:t>
                    </m:r>
                    <m:r>
                      <a:rPr lang="en-US" altLang="zh-TW" b="0" i="1" u="none" strike="noStrike" dirty="0" smtClean="0">
                        <a:solidFill>
                          <a:srgbClr val="343541"/>
                        </a:solidFill>
                        <a:effectLst/>
                        <a:latin typeface="Cambria Math" panose="02040503050406030204" pitchFamily="18" charset="0"/>
                        <a:cs typeface="Times New Roman" panose="02020603050405020304" pitchFamily="18" charset="0"/>
                      </a:rPr>
                      <m:t> </m:t>
                    </m:r>
                    <m:r>
                      <a:rPr lang="en-US" altLang="zh-TW" b="0" i="1" u="none" strike="noStrike" dirty="0" smtClean="0">
                        <a:solidFill>
                          <a:srgbClr val="343541"/>
                        </a:solidFill>
                        <a:effectLst/>
                        <a:latin typeface="Cambria Math" panose="02040503050406030204" pitchFamily="18" charset="0"/>
                        <a:cs typeface="Times New Roman" panose="02020603050405020304" pitchFamily="18" charset="0"/>
                      </a:rPr>
                      <m:t>𝑠</m:t>
                    </m:r>
                    <m:r>
                      <a:rPr lang="en-US" altLang="zh-TW" b="0" i="1" u="none" strike="noStrike" dirty="0" smtClean="0">
                        <a:solidFill>
                          <a:srgbClr val="343541"/>
                        </a:solidFill>
                        <a:effectLst/>
                        <a:latin typeface="Cambria Math" panose="02040503050406030204" pitchFamily="18" charset="0"/>
                        <a:cs typeface="Times New Roman" panose="02020603050405020304" pitchFamily="18" charset="0"/>
                      </a:rPr>
                      <m:t> </m:t>
                    </m:r>
                    <m:r>
                      <a:rPr lang="en-US" altLang="zh-TW" b="0" i="1" u="none" strike="noStrike" dirty="0" smtClean="0">
                        <a:solidFill>
                          <a:srgbClr val="343541"/>
                        </a:solidFill>
                        <a:effectLst/>
                        <a:latin typeface="Cambria Math" panose="02040503050406030204" pitchFamily="18" charset="0"/>
                        <a:cs typeface="Times New Roman" panose="02020603050405020304" pitchFamily="18" charset="0"/>
                      </a:rPr>
                      <m:t>𝑑𝑜</m:t>
                    </m:r>
                  </m:oMath>
                </a14:m>
                <a:r>
                  <a:rPr lang="en-US" altLang="zh-TW" b="0" i="0" u="none" strike="noStrike" dirty="0">
                    <a:solidFill>
                      <a:srgbClr val="343541"/>
                    </a:solidFill>
                    <a:effectLst/>
                    <a:latin typeface="Times New Roman" panose="02020603050405020304" pitchFamily="18" charset="0"/>
                    <a:cs typeface="Times New Roman" panose="02020603050405020304" pitchFamily="18" charset="0"/>
                  </a:rPr>
                  <a:t> </a:t>
                </a:r>
              </a:p>
              <a:p>
                <a:pPr marL="1440000" lvl="1">
                  <a:lnSpc>
                    <a:spcPct val="150000"/>
                  </a:lnSpc>
                </a:pPr>
                <a14:m>
                  <m:oMath xmlns:m="http://schemas.openxmlformats.org/officeDocument/2006/math">
                    <m:r>
                      <a:rPr lang="en-US" altLang="zh-TW" i="1" dirty="0" smtClean="0">
                        <a:solidFill>
                          <a:srgbClr val="343541"/>
                        </a:solidFill>
                        <a:latin typeface="Cambria Math" panose="02040503050406030204" pitchFamily="18" charset="0"/>
                        <a:cs typeface="Times New Roman" panose="02020603050405020304" pitchFamily="18" charset="0"/>
                      </a:rPr>
                      <m:t>𝑏𝑒𝑔𝑖𝑛</m:t>
                    </m:r>
                  </m:oMath>
                </a14:m>
                <a:r>
                  <a:rPr lang="en-US" altLang="zh-TW" dirty="0">
                    <a:solidFill>
                      <a:srgbClr val="343541"/>
                    </a:solidFill>
                    <a:latin typeface="Times New Roman" panose="02020603050405020304" pitchFamily="18" charset="0"/>
                    <a:cs typeface="Times New Roman" panose="02020603050405020304" pitchFamily="18" charset="0"/>
                  </a:rPr>
                  <a:t> </a:t>
                </a:r>
              </a:p>
              <a:p>
                <a:pPr marL="1800000" lvl="1">
                  <a:lnSpc>
                    <a:spcPct val="150000"/>
                  </a:lnSpc>
                </a:pPr>
                <a14:m>
                  <m:oMath xmlns:m="http://schemas.openxmlformats.org/officeDocument/2006/math">
                    <m:sSub>
                      <m:sSubPr>
                        <m:ctrlPr>
                          <a:rPr lang="en-US" altLang="zh-TW" b="0" i="1" smtClean="0">
                            <a:latin typeface="Cambria Math" panose="02040503050406030204" pitchFamily="18" charset="0"/>
                            <a:ea typeface="Cambria Math" panose="02040503050406030204" pitchFamily="18" charset="0"/>
                          </a:rPr>
                        </m:ctrlPr>
                      </m:sSubPr>
                      <m:e>
                        <m:r>
                          <a:rPr lang="en-US" altLang="zh-TW" b="0" i="1" smtClean="0">
                            <a:latin typeface="Cambria Math" panose="02040503050406030204" pitchFamily="18" charset="0"/>
                            <a:ea typeface="Cambria Math" panose="02040503050406030204" pitchFamily="18" charset="0"/>
                          </a:rPr>
                          <m:t>𝑐</m:t>
                        </m:r>
                      </m:e>
                      <m:sub>
                        <m:r>
                          <a:rPr lang="en-US" altLang="zh-TW" b="0" i="1" smtClean="0">
                            <a:latin typeface="Cambria Math" panose="02040503050406030204" pitchFamily="18" charset="0"/>
                            <a:ea typeface="Cambria Math" panose="02040503050406030204" pitchFamily="18" charset="0"/>
                          </a:rPr>
                          <m:t>𝑓</m:t>
                        </m:r>
                      </m:sub>
                    </m:sSub>
                    <m:d>
                      <m:dPr>
                        <m:ctrlPr>
                          <a:rPr lang="en-US" altLang="zh-TW" b="0" i="1" smtClean="0">
                            <a:latin typeface="Cambria Math" panose="02040503050406030204" pitchFamily="18" charset="0"/>
                            <a:ea typeface="Cambria Math" panose="02040503050406030204" pitchFamily="18" charset="0"/>
                          </a:rPr>
                        </m:ctrlPr>
                      </m:dPr>
                      <m:e>
                        <m:r>
                          <m:rPr>
                            <m:sty m:val="p"/>
                          </m:rPr>
                          <a:rPr lang="en-US" altLang="zh-TW" b="0" i="0" smtClean="0">
                            <a:latin typeface="Cambria Math" panose="02040503050406030204" pitchFamily="18" charset="0"/>
                            <a:ea typeface="Cambria Math" panose="02040503050406030204" pitchFamily="18" charset="0"/>
                          </a:rPr>
                          <m:t>v</m:t>
                        </m:r>
                        <m:r>
                          <a:rPr lang="en-US" altLang="zh-TW" b="0" i="0" smtClean="0">
                            <a:latin typeface="Cambria Math" panose="02040503050406030204" pitchFamily="18" charset="0"/>
                            <a:ea typeface="Cambria Math" panose="02040503050406030204" pitchFamily="18" charset="0"/>
                          </a:rPr>
                          <m:t>,</m:t>
                        </m:r>
                        <m:r>
                          <m:rPr>
                            <m:sty m:val="p"/>
                          </m:rPr>
                          <a:rPr lang="en-US" altLang="zh-TW" b="0" i="0" smtClean="0">
                            <a:latin typeface="Cambria Math" panose="02040503050406030204" pitchFamily="18" charset="0"/>
                            <a:ea typeface="Cambria Math" panose="02040503050406030204" pitchFamily="18" charset="0"/>
                          </a:rPr>
                          <m:t>u</m:t>
                        </m:r>
                      </m:e>
                    </m:d>
                    <m:r>
                      <a:rPr lang="en-US" altLang="zh-TW" b="0" i="1" smtClean="0">
                        <a:latin typeface="Cambria Math" panose="02040503050406030204" pitchFamily="18" charset="0"/>
                        <a:ea typeface="Cambria Math" panose="02040503050406030204" pitchFamily="18" charset="0"/>
                      </a:rPr>
                      <m:t>←</m:t>
                    </m:r>
                    <m:sSub>
                      <m:sSubPr>
                        <m:ctrlPr>
                          <a:rPr lang="en-US" altLang="zh-TW" b="0" i="1" smtClean="0">
                            <a:latin typeface="Cambria Math" panose="02040503050406030204" pitchFamily="18" charset="0"/>
                            <a:ea typeface="Cambria Math" panose="02040503050406030204" pitchFamily="18" charset="0"/>
                          </a:rPr>
                        </m:ctrlPr>
                      </m:sSubPr>
                      <m:e>
                        <m:r>
                          <a:rPr lang="en-US" altLang="zh-TW" b="0" i="1" smtClean="0">
                            <a:latin typeface="Cambria Math" panose="02040503050406030204" pitchFamily="18" charset="0"/>
                            <a:ea typeface="Cambria Math" panose="02040503050406030204" pitchFamily="18" charset="0"/>
                          </a:rPr>
                          <m:t>𝑐</m:t>
                        </m:r>
                      </m:e>
                      <m:sub>
                        <m:r>
                          <a:rPr lang="en-US" altLang="zh-TW" b="0" i="1" smtClean="0">
                            <a:latin typeface="Cambria Math" panose="02040503050406030204" pitchFamily="18" charset="0"/>
                            <a:ea typeface="Cambria Math" panose="02040503050406030204" pitchFamily="18" charset="0"/>
                          </a:rPr>
                          <m:t>𝑓</m:t>
                        </m:r>
                      </m:sub>
                    </m:sSub>
                    <m:d>
                      <m:dPr>
                        <m:ctrlPr>
                          <a:rPr lang="en-US" altLang="zh-TW" b="0" i="1" smtClean="0">
                            <a:latin typeface="Cambria Math" panose="02040503050406030204" pitchFamily="18" charset="0"/>
                            <a:ea typeface="Cambria Math" panose="02040503050406030204" pitchFamily="18" charset="0"/>
                          </a:rPr>
                        </m:ctrlPr>
                      </m:dPr>
                      <m:e>
                        <m:r>
                          <m:rPr>
                            <m:sty m:val="p"/>
                          </m:rPr>
                          <a:rPr lang="en-US" altLang="zh-TW" b="0" i="0" smtClean="0">
                            <a:latin typeface="Cambria Math" panose="02040503050406030204" pitchFamily="18" charset="0"/>
                            <a:ea typeface="Cambria Math" panose="02040503050406030204" pitchFamily="18" charset="0"/>
                          </a:rPr>
                          <m:t>v</m:t>
                        </m:r>
                        <m:r>
                          <a:rPr lang="en-US" altLang="zh-TW" b="0" i="0" smtClean="0">
                            <a:latin typeface="Cambria Math" panose="02040503050406030204" pitchFamily="18" charset="0"/>
                            <a:ea typeface="Cambria Math" panose="02040503050406030204" pitchFamily="18" charset="0"/>
                          </a:rPr>
                          <m:t>,</m:t>
                        </m:r>
                        <m:r>
                          <m:rPr>
                            <m:sty m:val="p"/>
                          </m:rPr>
                          <a:rPr lang="en-US" altLang="zh-TW" b="0" i="0" smtClean="0">
                            <a:latin typeface="Cambria Math" panose="02040503050406030204" pitchFamily="18" charset="0"/>
                            <a:ea typeface="Cambria Math" panose="02040503050406030204" pitchFamily="18" charset="0"/>
                          </a:rPr>
                          <m:t>u</m:t>
                        </m:r>
                      </m:e>
                    </m:d>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𝜖</m:t>
                    </m:r>
                    <m:r>
                      <a:rPr lang="en-US" altLang="zh-TW" b="0" i="1" smtClean="0">
                        <a:latin typeface="Cambria Math" panose="02040503050406030204" pitchFamily="18" charset="0"/>
                        <a:ea typeface="Cambria Math" panose="02040503050406030204" pitchFamily="18" charset="0"/>
                      </a:rPr>
                      <m:t>;</m:t>
                    </m:r>
                    <m:sSub>
                      <m:sSubPr>
                        <m:ctrlPr>
                          <a:rPr lang="en-US" altLang="zh-TW" b="0" i="1" smtClean="0">
                            <a:latin typeface="Cambria Math" panose="02040503050406030204" pitchFamily="18" charset="0"/>
                            <a:ea typeface="Cambria Math" panose="02040503050406030204" pitchFamily="18" charset="0"/>
                          </a:rPr>
                        </m:ctrlPr>
                      </m:sSubPr>
                      <m:e>
                        <m:r>
                          <a:rPr lang="en-US" altLang="zh-TW" b="0" i="1" smtClean="0">
                            <a:latin typeface="Cambria Math" panose="02040503050406030204" pitchFamily="18" charset="0"/>
                            <a:ea typeface="Cambria Math" panose="02040503050406030204" pitchFamily="18" charset="0"/>
                          </a:rPr>
                          <m:t>𝑐</m:t>
                        </m:r>
                      </m:e>
                      <m:sub>
                        <m:r>
                          <a:rPr lang="en-US" altLang="zh-TW" b="0" i="1" smtClean="0">
                            <a:latin typeface="Cambria Math" panose="02040503050406030204" pitchFamily="18" charset="0"/>
                            <a:ea typeface="Cambria Math" panose="02040503050406030204" pitchFamily="18" charset="0"/>
                          </a:rPr>
                          <m:t>𝑓</m:t>
                        </m:r>
                      </m:sub>
                    </m:sSub>
                    <m:d>
                      <m:dPr>
                        <m:ctrlPr>
                          <a:rPr lang="en-US" altLang="zh-TW" b="0" i="1" smtClean="0">
                            <a:latin typeface="Cambria Math" panose="02040503050406030204" pitchFamily="18" charset="0"/>
                            <a:ea typeface="Cambria Math" panose="02040503050406030204" pitchFamily="18" charset="0"/>
                          </a:rPr>
                        </m:ctrlPr>
                      </m:dPr>
                      <m:e>
                        <m:r>
                          <m:rPr>
                            <m:sty m:val="p"/>
                          </m:rPr>
                          <a:rPr lang="en-US" altLang="zh-TW" b="0" i="0" smtClean="0">
                            <a:latin typeface="Cambria Math" panose="02040503050406030204" pitchFamily="18" charset="0"/>
                            <a:ea typeface="Cambria Math" panose="02040503050406030204" pitchFamily="18" charset="0"/>
                          </a:rPr>
                          <m:t>u</m:t>
                        </m:r>
                        <m:r>
                          <a:rPr lang="en-US" altLang="zh-TW" b="0" i="0"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𝑣</m:t>
                        </m:r>
                      </m:e>
                    </m:d>
                    <m:r>
                      <a:rPr lang="en-US" altLang="zh-TW" b="0" i="1" smtClean="0">
                        <a:latin typeface="Cambria Math" panose="02040503050406030204" pitchFamily="18" charset="0"/>
                        <a:ea typeface="Cambria Math" panose="02040503050406030204" pitchFamily="18" charset="0"/>
                      </a:rPr>
                      <m:t>←</m:t>
                    </m:r>
                    <m:sSub>
                      <m:sSubPr>
                        <m:ctrlPr>
                          <a:rPr lang="en-US" altLang="zh-TW" b="0" i="1" smtClean="0">
                            <a:latin typeface="Cambria Math" panose="02040503050406030204" pitchFamily="18" charset="0"/>
                            <a:ea typeface="Cambria Math" panose="02040503050406030204" pitchFamily="18" charset="0"/>
                          </a:rPr>
                        </m:ctrlPr>
                      </m:sSubPr>
                      <m:e>
                        <m:r>
                          <a:rPr lang="en-US" altLang="zh-TW" b="0" i="1" smtClean="0">
                            <a:latin typeface="Cambria Math" panose="02040503050406030204" pitchFamily="18" charset="0"/>
                            <a:ea typeface="Cambria Math" panose="02040503050406030204" pitchFamily="18" charset="0"/>
                          </a:rPr>
                          <m:t>𝑐</m:t>
                        </m:r>
                      </m:e>
                      <m:sub>
                        <m:r>
                          <a:rPr lang="en-US" altLang="zh-TW" b="0" i="1" smtClean="0">
                            <a:latin typeface="Cambria Math" panose="02040503050406030204" pitchFamily="18" charset="0"/>
                            <a:ea typeface="Cambria Math" panose="02040503050406030204" pitchFamily="18" charset="0"/>
                          </a:rPr>
                          <m:t>𝑓</m:t>
                        </m:r>
                      </m:sub>
                    </m:sSub>
                    <m:d>
                      <m:dPr>
                        <m:ctrlPr>
                          <a:rPr lang="en-US" altLang="zh-TW" b="0" i="1" smtClean="0">
                            <a:latin typeface="Cambria Math" panose="02040503050406030204" pitchFamily="18" charset="0"/>
                            <a:ea typeface="Cambria Math" panose="02040503050406030204" pitchFamily="18" charset="0"/>
                          </a:rPr>
                        </m:ctrlPr>
                      </m:dPr>
                      <m:e>
                        <m:r>
                          <m:rPr>
                            <m:sty m:val="p"/>
                          </m:rPr>
                          <a:rPr lang="en-US" altLang="zh-TW" b="0" i="0" smtClean="0">
                            <a:latin typeface="Cambria Math" panose="02040503050406030204" pitchFamily="18" charset="0"/>
                            <a:ea typeface="Cambria Math" panose="02040503050406030204" pitchFamily="18" charset="0"/>
                          </a:rPr>
                          <m:t>u</m:t>
                        </m:r>
                        <m:r>
                          <a:rPr lang="en-US" altLang="zh-TW" b="0" i="0"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𝑣</m:t>
                        </m:r>
                      </m:e>
                    </m:d>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𝜖</m:t>
                    </m:r>
                    <m:r>
                      <a:rPr lang="en-US" altLang="zh-TW" b="0" i="1" smtClean="0">
                        <a:latin typeface="Cambria Math" panose="02040503050406030204" pitchFamily="18" charset="0"/>
                        <a:ea typeface="Cambria Math" panose="02040503050406030204" pitchFamily="18" charset="0"/>
                      </a:rPr>
                      <m:t>;  </m:t>
                    </m:r>
                  </m:oMath>
                </a14:m>
                <a:r>
                  <a:rPr lang="en-US" altLang="zh-TW" b="0" i="0" u="none" strike="noStrike" dirty="0">
                    <a:solidFill>
                      <a:srgbClr val="343541"/>
                    </a:solidFill>
                    <a:effectLst/>
                    <a:latin typeface="Times New Roman" panose="02020603050405020304" pitchFamily="18" charset="0"/>
                    <a:cs typeface="Times New Roman" panose="02020603050405020304" pitchFamily="18" charset="0"/>
                  </a:rPr>
                  <a:t> </a:t>
                </a:r>
              </a:p>
              <a:p>
                <a:pPr marL="1800000" lvl="1">
                  <a:lnSpc>
                    <a:spcPct val="150000"/>
                  </a:lnSpc>
                </a:pPr>
                <a14:m>
                  <m:oMath xmlns:m="http://schemas.openxmlformats.org/officeDocument/2006/math">
                    <m:r>
                      <a:rPr lang="en-US" altLang="zh-TW" i="1" dirty="0" smtClean="0">
                        <a:solidFill>
                          <a:srgbClr val="343541"/>
                        </a:solidFill>
                        <a:latin typeface="Cambria Math" panose="02040503050406030204" pitchFamily="18" charset="0"/>
                        <a:cs typeface="Times New Roman" panose="02020603050405020304" pitchFamily="18" charset="0"/>
                      </a:rPr>
                      <m:t>𝑖𝑓</m:t>
                    </m:r>
                    <m:r>
                      <a:rPr lang="en-US" altLang="zh-TW" i="1" dirty="0" smtClean="0">
                        <a:solidFill>
                          <a:srgbClr val="343541"/>
                        </a:solidFill>
                        <a:latin typeface="Cambria Math" panose="02040503050406030204" pitchFamily="18" charset="0"/>
                        <a:cs typeface="Times New Roman" panose="02020603050405020304" pitchFamily="18" charset="0"/>
                      </a:rPr>
                      <m:t> </m:t>
                    </m:r>
                    <m:sSub>
                      <m:sSubPr>
                        <m:ctrlPr>
                          <a:rPr lang="en-US" altLang="zh-TW" b="0" i="1" smtClean="0">
                            <a:latin typeface="Cambria Math" panose="02040503050406030204" pitchFamily="18" charset="0"/>
                            <a:ea typeface="Cambria Math" panose="02040503050406030204" pitchFamily="18" charset="0"/>
                          </a:rPr>
                        </m:ctrlPr>
                      </m:sSubPr>
                      <m:e>
                        <m:r>
                          <a:rPr lang="en-US" altLang="zh-TW" b="0" i="1" smtClean="0">
                            <a:latin typeface="Cambria Math" panose="02040503050406030204" pitchFamily="18" charset="0"/>
                            <a:ea typeface="Cambria Math" panose="02040503050406030204" pitchFamily="18" charset="0"/>
                          </a:rPr>
                          <m:t>𝑐</m:t>
                        </m:r>
                      </m:e>
                      <m:sub>
                        <m:r>
                          <a:rPr lang="en-US" altLang="zh-TW" b="0" i="1" smtClean="0">
                            <a:latin typeface="Cambria Math" panose="02040503050406030204" pitchFamily="18" charset="0"/>
                            <a:ea typeface="Cambria Math" panose="02040503050406030204" pitchFamily="18" charset="0"/>
                          </a:rPr>
                          <m:t>𝑓</m:t>
                        </m:r>
                      </m:sub>
                    </m:sSub>
                    <m:d>
                      <m:dPr>
                        <m:ctrlPr>
                          <a:rPr lang="en-US" altLang="zh-TW" b="0" i="1" smtClean="0">
                            <a:latin typeface="Cambria Math" panose="02040503050406030204" pitchFamily="18" charset="0"/>
                            <a:ea typeface="Cambria Math" panose="02040503050406030204" pitchFamily="18" charset="0"/>
                          </a:rPr>
                        </m:ctrlPr>
                      </m:dPr>
                      <m:e>
                        <m:r>
                          <m:rPr>
                            <m:sty m:val="p"/>
                          </m:rPr>
                          <a:rPr lang="en-US" altLang="zh-TW" b="0" i="0" smtClean="0">
                            <a:latin typeface="Cambria Math" panose="02040503050406030204" pitchFamily="18" charset="0"/>
                            <a:ea typeface="Cambria Math" panose="02040503050406030204" pitchFamily="18" charset="0"/>
                          </a:rPr>
                          <m:t>v</m:t>
                        </m:r>
                        <m:r>
                          <a:rPr lang="en-US" altLang="zh-TW" b="0" i="0" smtClean="0">
                            <a:latin typeface="Cambria Math" panose="02040503050406030204" pitchFamily="18" charset="0"/>
                            <a:ea typeface="Cambria Math" panose="02040503050406030204" pitchFamily="18" charset="0"/>
                          </a:rPr>
                          <m:t>,</m:t>
                        </m:r>
                        <m:r>
                          <m:rPr>
                            <m:sty m:val="p"/>
                          </m:rPr>
                          <a:rPr lang="en-US" altLang="zh-TW" b="0" i="0" smtClean="0">
                            <a:latin typeface="Cambria Math" panose="02040503050406030204" pitchFamily="18" charset="0"/>
                            <a:ea typeface="Cambria Math" panose="02040503050406030204" pitchFamily="18" charset="0"/>
                          </a:rPr>
                          <m:t>u</m:t>
                        </m:r>
                      </m:e>
                    </m:d>
                    <m:r>
                      <a:rPr lang="en-US" altLang="zh-TW" b="0" i="1" smtClean="0">
                        <a:latin typeface="Cambria Math" panose="02040503050406030204" pitchFamily="18" charset="0"/>
                        <a:ea typeface="Cambria Math" panose="02040503050406030204" pitchFamily="18" charset="0"/>
                      </a:rPr>
                      <m:t>=0 </m:t>
                    </m:r>
                    <m:r>
                      <a:rPr lang="en-US" altLang="zh-TW" b="0" i="1" smtClean="0">
                        <a:latin typeface="Cambria Math" panose="02040503050406030204" pitchFamily="18" charset="0"/>
                        <a:ea typeface="Cambria Math" panose="02040503050406030204" pitchFamily="18" charset="0"/>
                      </a:rPr>
                      <m:t>𝑡h𝑒𝑛</m:t>
                    </m:r>
                    <m:r>
                      <a:rPr lang="en-US" altLang="zh-TW" b="0" i="1" smtClean="0">
                        <a:latin typeface="Cambria Math" panose="02040503050406030204" pitchFamily="18" charset="0"/>
                        <a:ea typeface="Cambria Math" panose="02040503050406030204" pitchFamily="18" charset="0"/>
                      </a:rPr>
                      <m:t> </m:t>
                    </m:r>
                    <m:r>
                      <a:rPr lang="en-US" altLang="zh-TW" b="0" i="1" smtClean="0">
                        <a:latin typeface="Cambria Math" panose="02040503050406030204" pitchFamily="18" charset="0"/>
                        <a:ea typeface="Cambria Math" panose="02040503050406030204" pitchFamily="18" charset="0"/>
                      </a:rPr>
                      <m:t>𝑥</m:t>
                    </m:r>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𝑢</m:t>
                    </m:r>
                  </m:oMath>
                </a14:m>
                <a:r>
                  <a:rPr lang="en-US" altLang="zh-TW" b="0" dirty="0">
                    <a:latin typeface="Times New Roman" panose="02020603050405020304" pitchFamily="18" charset="0"/>
                    <a:ea typeface="Cambria Math" panose="02040503050406030204" pitchFamily="18" charset="0"/>
                  </a:rPr>
                  <a:t> </a:t>
                </a:r>
              </a:p>
              <a:p>
                <a:pPr marL="1440000" lvl="1">
                  <a:lnSpc>
                    <a:spcPct val="150000"/>
                  </a:lnSpc>
                </a:pPr>
                <a14:m>
                  <m:oMath xmlns:m="http://schemas.openxmlformats.org/officeDocument/2006/math">
                    <m:r>
                      <a:rPr lang="en-US" altLang="zh-TW" b="0" i="1" u="none" strike="noStrike" dirty="0" smtClean="0">
                        <a:solidFill>
                          <a:srgbClr val="343541"/>
                        </a:solidFill>
                        <a:effectLst/>
                        <a:latin typeface="Cambria Math" panose="02040503050406030204" pitchFamily="18" charset="0"/>
                        <a:cs typeface="Times New Roman" panose="02020603050405020304" pitchFamily="18" charset="0"/>
                      </a:rPr>
                      <m:t>𝑒𝑛𝑑</m:t>
                    </m:r>
                    <m:r>
                      <a:rPr lang="en-US" altLang="zh-TW" b="0" i="1" u="none" strike="noStrike" dirty="0" smtClean="0">
                        <a:solidFill>
                          <a:srgbClr val="343541"/>
                        </a:solidFill>
                        <a:effectLst/>
                        <a:latin typeface="Cambria Math" panose="02040503050406030204" pitchFamily="18" charset="0"/>
                        <a:cs typeface="Times New Roman" panose="02020603050405020304" pitchFamily="18" charset="0"/>
                      </a:rPr>
                      <m:t>;</m:t>
                    </m:r>
                  </m:oMath>
                </a14:m>
                <a:r>
                  <a:rPr lang="en-US" altLang="zh-TW" b="0" i="0" u="none" strike="noStrike" dirty="0">
                    <a:solidFill>
                      <a:srgbClr val="343541"/>
                    </a:solidFill>
                    <a:effectLst/>
                    <a:latin typeface="Times New Roman" panose="02020603050405020304" pitchFamily="18" charset="0"/>
                    <a:cs typeface="Times New Roman" panose="02020603050405020304" pitchFamily="18" charset="0"/>
                  </a:rPr>
                  <a:t> </a:t>
                </a:r>
              </a:p>
              <a:p>
                <a:pPr marL="1440000" lvl="1">
                  <a:lnSpc>
                    <a:spcPct val="150000"/>
                  </a:lnSpc>
                </a:pPr>
                <a14:m>
                  <m:oMath xmlns:m="http://schemas.openxmlformats.org/officeDocument/2006/math">
                    <m:r>
                      <a:rPr lang="en-US" altLang="zh-TW" b="0" i="1" u="none" strike="noStrike" smtClean="0">
                        <a:solidFill>
                          <a:srgbClr val="343541"/>
                        </a:solidFill>
                        <a:effectLst/>
                        <a:latin typeface="Cambria Math" panose="02040503050406030204" pitchFamily="18" charset="0"/>
                      </a:rPr>
                      <m:t>/∗</m:t>
                    </m:r>
                    <m:r>
                      <a:rPr lang="en-US" altLang="zh-TW" b="0" i="1" u="none" strike="noStrike" smtClean="0">
                        <a:solidFill>
                          <a:srgbClr val="343541"/>
                        </a:solidFill>
                        <a:effectLst/>
                        <a:latin typeface="Cambria Math" panose="02040503050406030204" pitchFamily="18" charset="0"/>
                      </a:rPr>
                      <m:t>𝑐𝑜𝑛𝑡𝑖𝑛𝑢𝑒𝑛</m:t>
                    </m:r>
                    <m:r>
                      <a:rPr lang="en" altLang="zh-TW" b="0" i="1" u="none" strike="noStrike" dirty="0" smtClean="0">
                        <a:solidFill>
                          <a:srgbClr val="343541"/>
                        </a:solidFill>
                        <a:effectLst/>
                        <a:latin typeface="Cambria Math" panose="02040503050406030204" pitchFamily="18" charset="0"/>
                        <a:cs typeface="Times New Roman" panose="02020603050405020304" pitchFamily="18" charset="0"/>
                      </a:rPr>
                      <m:t> </m:t>
                    </m:r>
                    <m:r>
                      <a:rPr lang="en" altLang="zh-TW" b="0" i="1" u="none" strike="noStrike" dirty="0" smtClean="0">
                        <a:solidFill>
                          <a:srgbClr val="343541"/>
                        </a:solidFill>
                        <a:effectLst/>
                        <a:latin typeface="Cambria Math" panose="02040503050406030204" pitchFamily="18" charset="0"/>
                        <a:cs typeface="Times New Roman" panose="02020603050405020304" pitchFamily="18" charset="0"/>
                      </a:rPr>
                      <m:t>𝐷𝐹𝑆</m:t>
                    </m:r>
                    <m:r>
                      <a:rPr lang="en" altLang="zh-TW" b="0" i="1" u="none" strike="noStrike" dirty="0" smtClean="0">
                        <a:solidFill>
                          <a:srgbClr val="343541"/>
                        </a:solidFill>
                        <a:effectLst/>
                        <a:latin typeface="Cambria Math" panose="02040503050406030204" pitchFamily="18" charset="0"/>
                        <a:cs typeface="Times New Roman" panose="02020603050405020304" pitchFamily="18" charset="0"/>
                      </a:rPr>
                      <m:t> </m:t>
                    </m:r>
                    <m:r>
                      <a:rPr lang="en" altLang="zh-TW" b="0" i="1" u="none" strike="noStrike" dirty="0" smtClean="0">
                        <a:solidFill>
                          <a:srgbClr val="343541"/>
                        </a:solidFill>
                        <a:effectLst/>
                        <a:latin typeface="Cambria Math" panose="02040503050406030204" pitchFamily="18" charset="0"/>
                        <a:cs typeface="Times New Roman" panose="02020603050405020304" pitchFamily="18" charset="0"/>
                      </a:rPr>
                      <m:t>𝑓𝑟𝑜𝑚</m:t>
                    </m:r>
                    <m:r>
                      <a:rPr lang="en" altLang="zh-TW" b="0" i="1" u="none" strike="noStrike" dirty="0" smtClean="0">
                        <a:solidFill>
                          <a:srgbClr val="343541"/>
                        </a:solidFill>
                        <a:effectLst/>
                        <a:latin typeface="Cambria Math" panose="02040503050406030204" pitchFamily="18" charset="0"/>
                        <a:cs typeface="Times New Roman" panose="02020603050405020304" pitchFamily="18" charset="0"/>
                      </a:rPr>
                      <m:t> </m:t>
                    </m:r>
                    <m:r>
                      <a:rPr lang="en" altLang="zh-TW" b="0" i="1" u="none" strike="noStrike" dirty="0" smtClean="0">
                        <a:solidFill>
                          <a:srgbClr val="343541"/>
                        </a:solidFill>
                        <a:effectLst/>
                        <a:latin typeface="Cambria Math" panose="02040503050406030204" pitchFamily="18" charset="0"/>
                        <a:cs typeface="Times New Roman" panose="02020603050405020304" pitchFamily="18" charset="0"/>
                      </a:rPr>
                      <m:t>𝑥</m:t>
                    </m:r>
                    <m:r>
                      <a:rPr lang="en-US" altLang="zh-TW" b="0" i="1" u="none" strike="noStrike" smtClean="0">
                        <a:solidFill>
                          <a:srgbClr val="343541"/>
                        </a:solidFill>
                        <a:effectLst/>
                        <a:latin typeface="Cambria Math" panose="02040503050406030204" pitchFamily="18" charset="0"/>
                      </a:rPr>
                      <m:t>:  ∗/</m:t>
                    </m:r>
                  </m:oMath>
                </a14:m>
                <a:r>
                  <a:rPr lang="en-US" altLang="zh-TW" b="0" i="0" u="none" strike="noStrike" dirty="0">
                    <a:solidFill>
                      <a:srgbClr val="343541"/>
                    </a:solidFill>
                    <a:effectLst/>
                    <a:latin typeface="Times New Roman" panose="02020603050405020304" pitchFamily="18" charset="0"/>
                    <a:cs typeface="Times New Roman" panose="02020603050405020304" pitchFamily="18" charset="0"/>
                  </a:rPr>
                  <a:t> </a:t>
                </a:r>
              </a:p>
              <a:p>
                <a:pPr marL="1080000" lvl="1">
                  <a:lnSpc>
                    <a:spcPct val="150000"/>
                  </a:lnSpc>
                </a:pPr>
                <a14:m>
                  <m:oMath xmlns:m="http://schemas.openxmlformats.org/officeDocument/2006/math">
                    <m:r>
                      <a:rPr lang="en-US" altLang="zh-TW" i="1" dirty="0" smtClean="0">
                        <a:solidFill>
                          <a:srgbClr val="343541"/>
                        </a:solidFill>
                        <a:latin typeface="Cambria Math" panose="02040503050406030204" pitchFamily="18" charset="0"/>
                        <a:cs typeface="Times New Roman" panose="02020603050405020304" pitchFamily="18" charset="0"/>
                      </a:rPr>
                      <m:t>𝑒</m:t>
                    </m:r>
                    <m:r>
                      <a:rPr lang="en-US" altLang="zh-TW" b="0" i="1" u="none" strike="noStrike" dirty="0" smtClean="0">
                        <a:solidFill>
                          <a:srgbClr val="343541"/>
                        </a:solidFill>
                        <a:effectLst/>
                        <a:latin typeface="Cambria Math" panose="02040503050406030204" pitchFamily="18" charset="0"/>
                        <a:cs typeface="Times New Roman" panose="02020603050405020304" pitchFamily="18" charset="0"/>
                      </a:rPr>
                      <m:t>𝑛𝑑</m:t>
                    </m:r>
                    <m:r>
                      <a:rPr lang="en-US" altLang="zh-TW" b="0" i="1" u="none" strike="noStrike" dirty="0" smtClean="0">
                        <a:solidFill>
                          <a:srgbClr val="343541"/>
                        </a:solidFill>
                        <a:effectLst/>
                        <a:latin typeface="Cambria Math" panose="02040503050406030204" pitchFamily="18" charset="0"/>
                        <a:cs typeface="Times New Roman" panose="02020603050405020304" pitchFamily="18" charset="0"/>
                      </a:rPr>
                      <m:t>;</m:t>
                    </m:r>
                  </m:oMath>
                </a14:m>
                <a:r>
                  <a:rPr lang="en-US" altLang="zh-TW" b="0" i="0" u="none" strike="noStrike" dirty="0">
                    <a:solidFill>
                      <a:srgbClr val="343541"/>
                    </a:solidFill>
                    <a:effectLst/>
                    <a:latin typeface="Times New Roman" panose="02020603050405020304" pitchFamily="18" charset="0"/>
                    <a:cs typeface="Times New Roman" panose="02020603050405020304" pitchFamily="18" charset="0"/>
                  </a:rPr>
                  <a:t> </a:t>
                </a:r>
              </a:p>
              <a:p>
                <a:pPr marL="720000" lvl="1">
                  <a:lnSpc>
                    <a:spcPct val="150000"/>
                  </a:lnSpc>
                </a:pPr>
                <a14:m>
                  <m:oMath xmlns:m="http://schemas.openxmlformats.org/officeDocument/2006/math">
                    <m:r>
                      <a:rPr lang="en-US" altLang="zh-TW" i="1" dirty="0" smtClean="0">
                        <a:solidFill>
                          <a:srgbClr val="343541"/>
                        </a:solidFill>
                        <a:latin typeface="Cambria Math" panose="02040503050406030204" pitchFamily="18" charset="0"/>
                        <a:cs typeface="Times New Roman" panose="02020603050405020304" pitchFamily="18" charset="0"/>
                      </a:rPr>
                      <m:t>𝑒𝑛𝑑</m:t>
                    </m:r>
                    <m:r>
                      <a:rPr lang="en-US" altLang="zh-TW" i="1" dirty="0" smtClean="0">
                        <a:solidFill>
                          <a:srgbClr val="343541"/>
                        </a:solidFill>
                        <a:latin typeface="Cambria Math" panose="02040503050406030204" pitchFamily="18" charset="0"/>
                        <a:cs typeface="Times New Roman" panose="02020603050405020304" pitchFamily="18" charset="0"/>
                      </a:rPr>
                      <m:t>;</m:t>
                    </m:r>
                  </m:oMath>
                </a14:m>
                <a:r>
                  <a:rPr lang="en-US" altLang="zh-TW" b="0" i="0" u="none" strike="noStrike" dirty="0">
                    <a:solidFill>
                      <a:srgbClr val="343541"/>
                    </a:solidFill>
                    <a:effectLst/>
                    <a:latin typeface="Times New Roman" panose="02020603050405020304" pitchFamily="18" charset="0"/>
                    <a:cs typeface="Times New Roman" panose="02020603050405020304" pitchFamily="18" charset="0"/>
                  </a:rPr>
                  <a:t> </a:t>
                </a:r>
              </a:p>
              <a:p>
                <a:pPr lvl="1">
                  <a:lnSpc>
                    <a:spcPct val="150000"/>
                  </a:lnSpc>
                </a:pPr>
                <a14:m>
                  <m:oMath xmlns:m="http://schemas.openxmlformats.org/officeDocument/2006/math">
                    <m:r>
                      <a:rPr lang="en" altLang="zh-TW" i="1" dirty="0" smtClean="0">
                        <a:solidFill>
                          <a:srgbClr val="343541"/>
                        </a:solidFill>
                        <a:latin typeface="Cambria Math" panose="02040503050406030204" pitchFamily="18" charset="0"/>
                        <a:cs typeface="Times New Roman" panose="02020603050405020304" pitchFamily="18" charset="0"/>
                      </a:rPr>
                      <m:t>𝑒</m:t>
                    </m:r>
                    <m:r>
                      <a:rPr lang="en" altLang="zh-TW" b="0" i="1" u="none" strike="noStrike" dirty="0" smtClean="0">
                        <a:solidFill>
                          <a:srgbClr val="343541"/>
                        </a:solidFill>
                        <a:effectLst/>
                        <a:latin typeface="Cambria Math" panose="02040503050406030204" pitchFamily="18" charset="0"/>
                        <a:cs typeface="Times New Roman" panose="02020603050405020304" pitchFamily="18" charset="0"/>
                      </a:rPr>
                      <m:t>𝑛𝑑</m:t>
                    </m:r>
                    <m:r>
                      <a:rPr lang="en" altLang="zh-TW" b="0" i="1" u="none" strike="noStrike" dirty="0" smtClean="0">
                        <a:solidFill>
                          <a:srgbClr val="343541"/>
                        </a:solidFill>
                        <a:effectLst/>
                        <a:latin typeface="Cambria Math" panose="02040503050406030204" pitchFamily="18" charset="0"/>
                        <a:cs typeface="Times New Roman" panose="02020603050405020304" pitchFamily="18" charset="0"/>
                      </a:rPr>
                      <m:t>;</m:t>
                    </m:r>
                  </m:oMath>
                </a14:m>
                <a:r>
                  <a:rPr lang="en" altLang="zh-TW" b="0" i="0" u="none" strike="noStrike" dirty="0">
                    <a:solidFill>
                      <a:srgbClr val="343541"/>
                    </a:solidFill>
                    <a:effectLst/>
                    <a:latin typeface="Times New Roman" panose="02020603050405020304" pitchFamily="18" charset="0"/>
                    <a:cs typeface="Times New Roman" panose="02020603050405020304" pitchFamily="18" charset="0"/>
                  </a:rPr>
                  <a:t> </a:t>
                </a:r>
              </a:p>
            </p:txBody>
          </p:sp>
        </mc:Choice>
        <mc:Fallback xmlns="">
          <p:sp>
            <p:nvSpPr>
              <p:cNvPr id="13" name="文字方塊 12">
                <a:extLst>
                  <a:ext uri="{FF2B5EF4-FFF2-40B4-BE49-F238E27FC236}">
                    <a16:creationId xmlns:a16="http://schemas.microsoft.com/office/drawing/2014/main" id="{EEDD0BCF-CDC7-E402-F15B-A23D2CB4CF21}"/>
                  </a:ext>
                </a:extLst>
              </p:cNvPr>
              <p:cNvSpPr txBox="1">
                <a:spLocks noRot="1" noChangeAspect="1" noMove="1" noResize="1" noEditPoints="1" noAdjustHandles="1" noChangeArrowheads="1" noChangeShapeType="1" noTextEdit="1"/>
              </p:cNvSpPr>
              <p:nvPr/>
            </p:nvSpPr>
            <p:spPr>
              <a:xfrm>
                <a:off x="1201517" y="1058062"/>
                <a:ext cx="6875252" cy="4741876"/>
              </a:xfrm>
              <a:prstGeom prst="rect">
                <a:avLst/>
              </a:prstGeom>
              <a:blipFill>
                <a:blip r:embed="rId2"/>
                <a:stretch>
                  <a:fillRect/>
                </a:stretch>
              </a:blipFill>
            </p:spPr>
            <p:txBody>
              <a:bodyPr/>
              <a:lstStyle/>
              <a:p>
                <a:r>
                  <a:rPr lang="zh-TW" altLang="en-US">
                    <a:noFill/>
                  </a:rPr>
                  <a:t> </a:t>
                </a:r>
              </a:p>
            </p:txBody>
          </p:sp>
        </mc:Fallback>
      </mc:AlternateContent>
      <p:sp>
        <p:nvSpPr>
          <p:cNvPr id="6" name="投影片編號版面配置區 5">
            <a:extLst>
              <a:ext uri="{FF2B5EF4-FFF2-40B4-BE49-F238E27FC236}">
                <a16:creationId xmlns:a16="http://schemas.microsoft.com/office/drawing/2014/main" id="{80721578-26E1-EEA7-09F6-27A82F609B52}"/>
              </a:ext>
            </a:extLst>
          </p:cNvPr>
          <p:cNvSpPr>
            <a:spLocks noGrp="1"/>
          </p:cNvSpPr>
          <p:nvPr>
            <p:ph type="sldNum" sz="quarter" idx="12"/>
          </p:nvPr>
        </p:nvSpPr>
        <p:spPr/>
        <p:txBody>
          <a:bodyPr/>
          <a:lstStyle/>
          <a:p>
            <a:fld id="{A765C936-0AB1-DC44-825D-7DF420A117FC}" type="slidenum">
              <a:rPr kumimoji="1" lang="zh-TW" altLang="en-US" smtClean="0"/>
              <a:t>17</a:t>
            </a:fld>
            <a:endParaRPr kumimoji="1" lang="zh-TW" altLang="en-US"/>
          </a:p>
        </p:txBody>
      </p:sp>
      <p:sp>
        <p:nvSpPr>
          <p:cNvPr id="14" name="文字方塊 13">
            <a:extLst>
              <a:ext uri="{FF2B5EF4-FFF2-40B4-BE49-F238E27FC236}">
                <a16:creationId xmlns:a16="http://schemas.microsoft.com/office/drawing/2014/main" id="{0403BDB0-9769-A4D1-9C75-9634D18F5BEB}"/>
              </a:ext>
            </a:extLst>
          </p:cNvPr>
          <p:cNvSpPr txBox="1"/>
          <p:nvPr/>
        </p:nvSpPr>
        <p:spPr>
          <a:xfrm>
            <a:off x="1615937" y="-2035518"/>
            <a:ext cx="11884712" cy="2513516"/>
          </a:xfrm>
          <a:prstGeom prst="rect">
            <a:avLst/>
          </a:prstGeom>
        </p:spPr>
        <p:txBody>
          <a:bodyPr vert="horz" lIns="91440" tIns="45720" rIns="91440" bIns="45720" rtlCol="0" anchor="b">
            <a:noAutofit/>
          </a:bodyPr>
          <a:lstStyle/>
          <a:p>
            <a:pPr algn="ctr">
              <a:lnSpc>
                <a:spcPct val="90000"/>
              </a:lnSpc>
              <a:spcBef>
                <a:spcPct val="0"/>
              </a:spcBef>
              <a:spcAft>
                <a:spcPts val="600"/>
              </a:spcAft>
            </a:pPr>
            <a:r>
              <a:rPr kumimoji="1" lang="en-US" altLang="zh-TW" sz="1400" b="1" kern="1200" dirty="0">
                <a:solidFill>
                  <a:schemeClr val="bg2"/>
                </a:solidFill>
                <a:latin typeface="Times New Roman" panose="02020603050405020304" pitchFamily="18" charset="0"/>
                <a:ea typeface="+mj-ea"/>
                <a:cs typeface="Times New Roman" panose="02020603050405020304" pitchFamily="18" charset="0"/>
              </a:rPr>
              <a:t>Max flow /</a:t>
            </a:r>
            <a:r>
              <a:rPr kumimoji="1" lang="en-US" altLang="zh-TW" sz="1400" b="1" kern="1200" dirty="0" err="1">
                <a:solidFill>
                  <a:schemeClr val="bg2"/>
                </a:solidFill>
                <a:latin typeface="Times New Roman" panose="02020603050405020304" pitchFamily="18" charset="0"/>
                <a:cs typeface="Times New Roman" panose="02020603050405020304" pitchFamily="18" charset="0"/>
              </a:rPr>
              <a:t>Ford&amp;Fulkerson’s</a:t>
            </a:r>
            <a:r>
              <a:rPr kumimoji="1" lang="en-US" altLang="zh-TW" sz="1400" b="1" kern="1200" dirty="0">
                <a:solidFill>
                  <a:schemeClr val="bg2"/>
                </a:solidFill>
                <a:latin typeface="Times New Roman" panose="02020603050405020304" pitchFamily="18" charset="0"/>
                <a:cs typeface="Times New Roman" panose="02020603050405020304" pitchFamily="18" charset="0"/>
              </a:rPr>
              <a:t> Algorithm/</a:t>
            </a:r>
            <a:r>
              <a:rPr kumimoji="1" lang="en-US" altLang="zh-TW" sz="1400" b="1" kern="1200" dirty="0">
                <a:solidFill>
                  <a:schemeClr val="bg2"/>
                </a:solidFill>
                <a:latin typeface="Times New Roman" panose="02020603050405020304" pitchFamily="18" charset="0"/>
                <a:ea typeface="+mj-ea"/>
                <a:cs typeface="Times New Roman" panose="02020603050405020304" pitchFamily="18" charset="0"/>
              </a:rPr>
              <a:t>Dinitz Algorithm/ Compare/</a:t>
            </a:r>
            <a:r>
              <a:rPr lang="en" altLang="zh-TW" sz="1400" b="1" i="0" u="none" strike="noStrike" dirty="0">
                <a:effectLst/>
                <a:latin typeface="Times New Roman" panose="02020603050405020304" pitchFamily="18" charset="0"/>
                <a:cs typeface="Times New Roman" panose="02020603050405020304" pitchFamily="18" charset="0"/>
              </a:rPr>
              <a:t>Implementation of DA by </a:t>
            </a:r>
            <a:r>
              <a:rPr lang="en" altLang="zh-TW" sz="1400" b="1" i="0" u="none" strike="noStrike" dirty="0" err="1">
                <a:effectLst/>
                <a:latin typeface="Times New Roman" panose="02020603050405020304" pitchFamily="18" charset="0"/>
                <a:cs typeface="Times New Roman" panose="02020603050405020304" pitchFamily="18" charset="0"/>
              </a:rPr>
              <a:t>Cherkassky</a:t>
            </a:r>
            <a:r>
              <a:rPr lang="en" altLang="zh-TW" sz="1400" b="1" i="0" u="none" strike="noStrike" dirty="0">
                <a:solidFill>
                  <a:schemeClr val="bg2"/>
                </a:solidFill>
                <a:effectLst/>
                <a:latin typeface="Times New Roman" panose="02020603050405020304" pitchFamily="18" charset="0"/>
                <a:cs typeface="Times New Roman" panose="02020603050405020304" pitchFamily="18" charset="0"/>
              </a:rPr>
              <a:t>/ Further</a:t>
            </a:r>
            <a:endParaRPr lang="en-US" altLang="zh-TW" sz="1400" b="1" kern="1200" dirty="0">
              <a:solidFill>
                <a:schemeClr val="bg2"/>
              </a:solidFill>
              <a:latin typeface="Times New Roman" panose="02020603050405020304" pitchFamily="18" charset="0"/>
              <a:ea typeface="+mj-ea"/>
              <a:cs typeface="Times New Roman" panose="02020603050405020304" pitchFamily="18" charset="0"/>
            </a:endParaRPr>
          </a:p>
        </p:txBody>
      </p:sp>
    </p:spTree>
    <p:extLst>
      <p:ext uri="{BB962C8B-B14F-4D97-AF65-F5344CB8AC3E}">
        <p14:creationId xmlns:p14="http://schemas.microsoft.com/office/powerpoint/2010/main" val="13932706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3" name="文字方塊 12">
            <a:extLst>
              <a:ext uri="{FF2B5EF4-FFF2-40B4-BE49-F238E27FC236}">
                <a16:creationId xmlns:a16="http://schemas.microsoft.com/office/drawing/2014/main" id="{23575998-C47B-6CF6-F843-275559BACD5D}"/>
              </a:ext>
            </a:extLst>
          </p:cNvPr>
          <p:cNvSpPr txBox="1"/>
          <p:nvPr/>
        </p:nvSpPr>
        <p:spPr>
          <a:xfrm>
            <a:off x="1555770" y="1758729"/>
            <a:ext cx="9399775" cy="2769989"/>
          </a:xfrm>
          <a:prstGeom prst="rect">
            <a:avLst/>
          </a:prstGeom>
          <a:noFill/>
        </p:spPr>
        <p:txBody>
          <a:bodyPr wrap="square">
            <a:spAutoFit/>
          </a:bodyPr>
          <a:lstStyle/>
          <a:p>
            <a:pPr algn="l"/>
            <a:r>
              <a:rPr lang="en" altLang="zh-TW" sz="2200" b="1" i="0" u="none" strike="noStrike" dirty="0">
                <a:solidFill>
                  <a:srgbClr val="374151"/>
                </a:solidFill>
                <a:effectLst/>
                <a:latin typeface="Times New Roman" panose="02020603050405020304" pitchFamily="18" charset="0"/>
                <a:cs typeface="Times New Roman" panose="02020603050405020304" pitchFamily="18" charset="0"/>
              </a:rPr>
              <a:t>1. No need for constructing layered networks:</a:t>
            </a:r>
          </a:p>
          <a:p>
            <a:pPr algn="l"/>
            <a:r>
              <a:rPr lang="zh-TW" altLang="en-US" b="0" i="0" u="none" strike="noStrike" dirty="0">
                <a:solidFill>
                  <a:srgbClr val="374151"/>
                </a:solidFill>
                <a:effectLst/>
                <a:latin typeface="Times New Roman" panose="02020603050405020304" pitchFamily="18" charset="0"/>
                <a:cs typeface="Times New Roman" panose="02020603050405020304" pitchFamily="18" charset="0"/>
              </a:rPr>
              <a:t>        </a:t>
            </a:r>
            <a:r>
              <a:rPr lang="en" altLang="zh-TW" b="0" i="0" u="none" strike="noStrike" dirty="0" err="1">
                <a:solidFill>
                  <a:srgbClr val="374151"/>
                </a:solidFill>
                <a:effectLst/>
                <a:latin typeface="Times New Roman" panose="02020603050405020304" pitchFamily="18" charset="0"/>
                <a:cs typeface="Times New Roman" panose="02020603050405020304" pitchFamily="18" charset="0"/>
              </a:rPr>
              <a:t>Cherkassky</a:t>
            </a:r>
            <a:r>
              <a:rPr lang="en" altLang="zh-TW" b="0" i="0" u="none" strike="noStrike" dirty="0">
                <a:solidFill>
                  <a:srgbClr val="374151"/>
                </a:solidFill>
                <a:effectLst/>
                <a:latin typeface="Times New Roman" panose="02020603050405020304" pitchFamily="18" charset="0"/>
                <a:cs typeface="Times New Roman" panose="02020603050405020304" pitchFamily="18" charset="0"/>
              </a:rPr>
              <a:t> suggests that there is no need to construct layered networks L(s) or L(s, t).</a:t>
            </a:r>
          </a:p>
          <a:p>
            <a:pPr algn="l"/>
            <a:endParaRPr lang="en" altLang="zh-TW" b="0" i="0" u="none" strike="noStrike" dirty="0">
              <a:solidFill>
                <a:srgbClr val="374151"/>
              </a:solidFill>
              <a:effectLst/>
              <a:latin typeface="Times New Roman" panose="02020603050405020304" pitchFamily="18" charset="0"/>
              <a:cs typeface="Times New Roman" panose="02020603050405020304" pitchFamily="18" charset="0"/>
            </a:endParaRPr>
          </a:p>
          <a:p>
            <a:pPr algn="l"/>
            <a:r>
              <a:rPr lang="en" altLang="zh-TW" sz="2200" b="1" i="0" u="none" strike="noStrike" dirty="0">
                <a:solidFill>
                  <a:srgbClr val="374151"/>
                </a:solidFill>
                <a:effectLst/>
                <a:latin typeface="Times New Roman" panose="02020603050405020304" pitchFamily="18" charset="0"/>
                <a:cs typeface="Times New Roman" panose="02020603050405020304" pitchFamily="18" charset="0"/>
              </a:rPr>
              <a:t>2. Single DFS traversal: </a:t>
            </a:r>
          </a:p>
          <a:p>
            <a:pPr algn="l"/>
            <a:r>
              <a:rPr lang="zh-TW" altLang="en-US" dirty="0">
                <a:solidFill>
                  <a:srgbClr val="374151"/>
                </a:solidFill>
                <a:latin typeface="Times New Roman" panose="02020603050405020304" pitchFamily="18" charset="0"/>
                <a:cs typeface="Times New Roman" panose="02020603050405020304" pitchFamily="18" charset="0"/>
              </a:rPr>
              <a:t>        </a:t>
            </a:r>
            <a:r>
              <a:rPr lang="en" altLang="zh-TW" b="0" i="0" u="none" strike="noStrike" dirty="0">
                <a:solidFill>
                  <a:srgbClr val="374151"/>
                </a:solidFill>
                <a:effectLst/>
                <a:latin typeface="Times New Roman" panose="02020603050405020304" pitchFamily="18" charset="0"/>
                <a:cs typeface="Times New Roman" panose="02020603050405020304" pitchFamily="18" charset="0"/>
              </a:rPr>
              <a:t>The entire phase only requires a single DFS traversal starting from the source node s. </a:t>
            </a:r>
          </a:p>
          <a:p>
            <a:pPr algn="l"/>
            <a:endParaRPr lang="en" altLang="zh-TW" dirty="0">
              <a:solidFill>
                <a:srgbClr val="374151"/>
              </a:solidFill>
              <a:latin typeface="Times New Roman" panose="02020603050405020304" pitchFamily="18" charset="0"/>
              <a:cs typeface="Times New Roman" panose="02020603050405020304" pitchFamily="18" charset="0"/>
            </a:endParaRPr>
          </a:p>
          <a:p>
            <a:pPr algn="l"/>
            <a:r>
              <a:rPr lang="en" altLang="zh-TW" sz="2200" b="1" i="0" u="none" strike="noStrike" dirty="0">
                <a:solidFill>
                  <a:srgbClr val="374151"/>
                </a:solidFill>
                <a:effectLst/>
                <a:latin typeface="Times New Roman" panose="02020603050405020304" pitchFamily="18" charset="0"/>
                <a:cs typeface="Times New Roman" panose="02020603050405020304" pitchFamily="18" charset="0"/>
              </a:rPr>
              <a:t>3. No need to remove edges: </a:t>
            </a:r>
          </a:p>
          <a:p>
            <a:pPr algn="l"/>
            <a:r>
              <a:rPr lang="zh-TW" altLang="en-US" b="0" i="0" u="none" strike="noStrike" dirty="0">
                <a:solidFill>
                  <a:srgbClr val="374151"/>
                </a:solidFill>
                <a:effectLst/>
                <a:latin typeface="Times New Roman" panose="02020603050405020304" pitchFamily="18" charset="0"/>
                <a:cs typeface="Times New Roman" panose="02020603050405020304" pitchFamily="18" charset="0"/>
              </a:rPr>
              <a:t>        </a:t>
            </a:r>
            <a:r>
              <a:rPr lang="en" altLang="zh-TW" b="0" i="0" u="none" strike="noStrike" dirty="0">
                <a:solidFill>
                  <a:srgbClr val="374151"/>
                </a:solidFill>
                <a:effectLst/>
                <a:latin typeface="Times New Roman" panose="02020603050405020304" pitchFamily="18" charset="0"/>
                <a:cs typeface="Times New Roman" panose="02020603050405020304" pitchFamily="18" charset="0"/>
              </a:rPr>
              <a:t>If the DFS backtracks to a certain edge, that edge will not automatically participate in the remaining part of the DFS traversal.</a:t>
            </a:r>
          </a:p>
        </p:txBody>
      </p:sp>
      <p:sp>
        <p:nvSpPr>
          <p:cNvPr id="7" name="投影片編號版面配置區 6">
            <a:extLst>
              <a:ext uri="{FF2B5EF4-FFF2-40B4-BE49-F238E27FC236}">
                <a16:creationId xmlns:a16="http://schemas.microsoft.com/office/drawing/2014/main" id="{16E5527E-678C-D07F-00D1-75DA50870B1C}"/>
              </a:ext>
            </a:extLst>
          </p:cNvPr>
          <p:cNvSpPr>
            <a:spLocks noGrp="1"/>
          </p:cNvSpPr>
          <p:nvPr>
            <p:ph type="sldNum" sz="quarter" idx="12"/>
          </p:nvPr>
        </p:nvSpPr>
        <p:spPr/>
        <p:txBody>
          <a:bodyPr/>
          <a:lstStyle/>
          <a:p>
            <a:fld id="{A765C936-0AB1-DC44-825D-7DF420A117FC}" type="slidenum">
              <a:rPr kumimoji="1" lang="zh-TW" altLang="en-US" smtClean="0"/>
              <a:t>18</a:t>
            </a:fld>
            <a:endParaRPr kumimoji="1" lang="zh-TW" altLang="en-US"/>
          </a:p>
        </p:txBody>
      </p:sp>
      <p:sp>
        <p:nvSpPr>
          <p:cNvPr id="15" name="文字方塊 14">
            <a:extLst>
              <a:ext uri="{FF2B5EF4-FFF2-40B4-BE49-F238E27FC236}">
                <a16:creationId xmlns:a16="http://schemas.microsoft.com/office/drawing/2014/main" id="{8DFAD6CC-6E62-44A4-F7B9-E960ABDB2903}"/>
              </a:ext>
            </a:extLst>
          </p:cNvPr>
          <p:cNvSpPr txBox="1"/>
          <p:nvPr/>
        </p:nvSpPr>
        <p:spPr>
          <a:xfrm>
            <a:off x="1615937" y="-2035518"/>
            <a:ext cx="11884712" cy="2513516"/>
          </a:xfrm>
          <a:prstGeom prst="rect">
            <a:avLst/>
          </a:prstGeom>
        </p:spPr>
        <p:txBody>
          <a:bodyPr vert="horz" lIns="91440" tIns="45720" rIns="91440" bIns="45720" rtlCol="0" anchor="b">
            <a:noAutofit/>
          </a:bodyPr>
          <a:lstStyle/>
          <a:p>
            <a:pPr algn="ctr">
              <a:lnSpc>
                <a:spcPct val="90000"/>
              </a:lnSpc>
              <a:spcBef>
                <a:spcPct val="0"/>
              </a:spcBef>
              <a:spcAft>
                <a:spcPts val="600"/>
              </a:spcAft>
            </a:pPr>
            <a:r>
              <a:rPr kumimoji="1" lang="en-US" altLang="zh-TW" sz="1400" b="1" kern="1200" dirty="0">
                <a:solidFill>
                  <a:schemeClr val="bg2"/>
                </a:solidFill>
                <a:latin typeface="Times New Roman" panose="02020603050405020304" pitchFamily="18" charset="0"/>
                <a:ea typeface="+mj-ea"/>
                <a:cs typeface="Times New Roman" panose="02020603050405020304" pitchFamily="18" charset="0"/>
              </a:rPr>
              <a:t>Max flow /</a:t>
            </a:r>
            <a:r>
              <a:rPr kumimoji="1" lang="en-US" altLang="zh-TW" sz="1400" b="1" kern="1200" dirty="0" err="1">
                <a:solidFill>
                  <a:schemeClr val="bg2"/>
                </a:solidFill>
                <a:latin typeface="Times New Roman" panose="02020603050405020304" pitchFamily="18" charset="0"/>
                <a:cs typeface="Times New Roman" panose="02020603050405020304" pitchFamily="18" charset="0"/>
              </a:rPr>
              <a:t>Ford&amp;Fulkerson’s</a:t>
            </a:r>
            <a:r>
              <a:rPr kumimoji="1" lang="en-US" altLang="zh-TW" sz="1400" b="1" kern="1200" dirty="0">
                <a:solidFill>
                  <a:schemeClr val="bg2"/>
                </a:solidFill>
                <a:latin typeface="Times New Roman" panose="02020603050405020304" pitchFamily="18" charset="0"/>
                <a:cs typeface="Times New Roman" panose="02020603050405020304" pitchFamily="18" charset="0"/>
              </a:rPr>
              <a:t> Algorithm/</a:t>
            </a:r>
            <a:r>
              <a:rPr kumimoji="1" lang="en-US" altLang="zh-TW" sz="1400" b="1" kern="1200" dirty="0">
                <a:solidFill>
                  <a:schemeClr val="bg2"/>
                </a:solidFill>
                <a:latin typeface="Times New Roman" panose="02020603050405020304" pitchFamily="18" charset="0"/>
                <a:ea typeface="+mj-ea"/>
                <a:cs typeface="Times New Roman" panose="02020603050405020304" pitchFamily="18" charset="0"/>
              </a:rPr>
              <a:t>Dinitz Algorithm/ Compare/</a:t>
            </a:r>
            <a:r>
              <a:rPr lang="en" altLang="zh-TW" sz="1400" b="1" i="0" u="none" strike="noStrike" dirty="0">
                <a:effectLst/>
                <a:latin typeface="Times New Roman" panose="02020603050405020304" pitchFamily="18" charset="0"/>
                <a:cs typeface="Times New Roman" panose="02020603050405020304" pitchFamily="18" charset="0"/>
              </a:rPr>
              <a:t>Implementation of DA by </a:t>
            </a:r>
            <a:r>
              <a:rPr lang="en" altLang="zh-TW" sz="1400" b="1" i="0" u="none" strike="noStrike" dirty="0" err="1">
                <a:effectLst/>
                <a:latin typeface="Times New Roman" panose="02020603050405020304" pitchFamily="18" charset="0"/>
                <a:cs typeface="Times New Roman" panose="02020603050405020304" pitchFamily="18" charset="0"/>
              </a:rPr>
              <a:t>Cherkassky</a:t>
            </a:r>
            <a:r>
              <a:rPr lang="en" altLang="zh-TW" sz="1400" b="1" i="0" u="none" strike="noStrike" dirty="0">
                <a:solidFill>
                  <a:schemeClr val="bg2"/>
                </a:solidFill>
                <a:effectLst/>
                <a:latin typeface="Times New Roman" panose="02020603050405020304" pitchFamily="18" charset="0"/>
                <a:cs typeface="Times New Roman" panose="02020603050405020304" pitchFamily="18" charset="0"/>
              </a:rPr>
              <a:t>/ Further</a:t>
            </a:r>
            <a:endParaRPr lang="en-US" altLang="zh-TW" sz="1400" b="1" kern="1200" dirty="0">
              <a:solidFill>
                <a:schemeClr val="bg2"/>
              </a:solidFill>
              <a:latin typeface="Times New Roman" panose="02020603050405020304" pitchFamily="18" charset="0"/>
              <a:ea typeface="+mj-ea"/>
              <a:cs typeface="Times New Roman" panose="02020603050405020304" pitchFamily="18" charset="0"/>
            </a:endParaRPr>
          </a:p>
        </p:txBody>
      </p:sp>
    </p:spTree>
    <p:extLst>
      <p:ext uri="{BB962C8B-B14F-4D97-AF65-F5344CB8AC3E}">
        <p14:creationId xmlns:p14="http://schemas.microsoft.com/office/powerpoint/2010/main" val="849543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278ADA9-6383-4BDD-80D2-8899A40268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484B7147-B0F6-40ED-B5A2-FF72BC8198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Rectangle 11">
            <a:extLst>
              <a:ext uri="{FF2B5EF4-FFF2-40B4-BE49-F238E27FC236}">
                <a16:creationId xmlns:a16="http://schemas.microsoft.com/office/drawing/2014/main" id="{B36D2DE0-0628-4A9A-A59D-7BA8B5EB30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48E405C9-94BE-41DA-928C-DEC9A8550E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15929" y="148929"/>
            <a:ext cx="6560142" cy="656014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 name="標題 1">
            <a:extLst>
              <a:ext uri="{FF2B5EF4-FFF2-40B4-BE49-F238E27FC236}">
                <a16:creationId xmlns:a16="http://schemas.microsoft.com/office/drawing/2014/main" id="{5AFCC031-FA70-D0AD-C24B-8CCACDA2A103}"/>
              </a:ext>
            </a:extLst>
          </p:cNvPr>
          <p:cNvSpPr>
            <a:spLocks noGrp="1"/>
          </p:cNvSpPr>
          <p:nvPr>
            <p:ph type="title"/>
          </p:nvPr>
        </p:nvSpPr>
        <p:spPr>
          <a:xfrm>
            <a:off x="2379931" y="1473193"/>
            <a:ext cx="7432138" cy="2513516"/>
          </a:xfrm>
        </p:spPr>
        <p:txBody>
          <a:bodyPr vert="horz" lIns="91440" tIns="45720" rIns="91440" bIns="45720" rtlCol="0" anchor="b">
            <a:normAutofit/>
          </a:bodyPr>
          <a:lstStyle/>
          <a:p>
            <a:pPr algn="ctr"/>
            <a:r>
              <a:rPr lang="en" altLang="zh-TW" sz="2800" b="1" i="0" u="none" strike="noStrike" dirty="0">
                <a:solidFill>
                  <a:srgbClr val="343541"/>
                </a:solidFill>
                <a:effectLst/>
                <a:latin typeface="Times New Roman" panose="02020603050405020304" pitchFamily="18" charset="0"/>
                <a:cs typeface="Times New Roman" panose="02020603050405020304" pitchFamily="18" charset="0"/>
              </a:rPr>
              <a:t>On the Further Progress of Max - Flow Finding</a:t>
            </a:r>
            <a:endParaRPr kumimoji="1" lang="en-US" altLang="zh-TW" sz="6000" b="1" kern="1200" dirty="0">
              <a:solidFill>
                <a:schemeClr val="tx1"/>
              </a:solidFill>
              <a:latin typeface="Times New Roman" panose="02020603050405020304" pitchFamily="18" charset="0"/>
              <a:cs typeface="Times New Roman" panose="02020603050405020304" pitchFamily="18" charset="0"/>
            </a:endParaRPr>
          </a:p>
        </p:txBody>
      </p:sp>
      <p:sp>
        <p:nvSpPr>
          <p:cNvPr id="16" name="Arc 15">
            <a:extLst>
              <a:ext uri="{FF2B5EF4-FFF2-40B4-BE49-F238E27FC236}">
                <a16:creationId xmlns:a16="http://schemas.microsoft.com/office/drawing/2014/main" id="{D2091A72-D5BB-42AC-8FD3-F7747D9086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9222429" flipV="1">
            <a:off x="2494119" y="6170"/>
            <a:ext cx="6816262" cy="6816262"/>
          </a:xfrm>
          <a:prstGeom prst="arc">
            <a:avLst>
              <a:gd name="adj1" fmla="val 16200000"/>
              <a:gd name="adj2" fmla="val 20093138"/>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8" name="Oval 17">
            <a:extLst>
              <a:ext uri="{FF2B5EF4-FFF2-40B4-BE49-F238E27FC236}">
                <a16:creationId xmlns:a16="http://schemas.microsoft.com/office/drawing/2014/main" id="{6ED12BFC-A737-46AF-8411-481112D54B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00995" y="5310973"/>
            <a:ext cx="705948" cy="686798"/>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投影片編號版面配置區 3">
            <a:extLst>
              <a:ext uri="{FF2B5EF4-FFF2-40B4-BE49-F238E27FC236}">
                <a16:creationId xmlns:a16="http://schemas.microsoft.com/office/drawing/2014/main" id="{A04149BB-081D-2B89-DC4E-4DC45B49AA51}"/>
              </a:ext>
            </a:extLst>
          </p:cNvPr>
          <p:cNvSpPr>
            <a:spLocks noGrp="1"/>
          </p:cNvSpPr>
          <p:nvPr>
            <p:ph type="sldNum" sz="quarter" idx="12"/>
          </p:nvPr>
        </p:nvSpPr>
        <p:spPr/>
        <p:txBody>
          <a:bodyPr/>
          <a:lstStyle/>
          <a:p>
            <a:fld id="{A765C936-0AB1-DC44-825D-7DF420A117FC}" type="slidenum">
              <a:rPr kumimoji="1" lang="zh-TW" altLang="en-US" smtClean="0"/>
              <a:t>19</a:t>
            </a:fld>
            <a:endParaRPr kumimoji="1" lang="zh-TW" altLang="en-US"/>
          </a:p>
        </p:txBody>
      </p:sp>
    </p:spTree>
    <p:extLst>
      <p:ext uri="{BB962C8B-B14F-4D97-AF65-F5344CB8AC3E}">
        <p14:creationId xmlns:p14="http://schemas.microsoft.com/office/powerpoint/2010/main" val="7901546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D278ADA9-6383-4BDD-80D2-8899A40268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484B7147-B0F6-40ED-B5A2-FF72BC8198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0" name="Rectangle 39">
            <a:extLst>
              <a:ext uri="{FF2B5EF4-FFF2-40B4-BE49-F238E27FC236}">
                <a16:creationId xmlns:a16="http://schemas.microsoft.com/office/drawing/2014/main" id="{B36D2DE0-0628-4A9A-A59D-7BA8B5EB30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48E405C9-94BE-41DA-928C-DEC9A8550E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15929" y="148929"/>
            <a:ext cx="6560142" cy="656014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6" name="文字方塊 15">
            <a:extLst>
              <a:ext uri="{FF2B5EF4-FFF2-40B4-BE49-F238E27FC236}">
                <a16:creationId xmlns:a16="http://schemas.microsoft.com/office/drawing/2014/main" id="{B87932B1-E531-B04A-247D-BBEC4EA15A89}"/>
              </a:ext>
            </a:extLst>
          </p:cNvPr>
          <p:cNvSpPr txBox="1"/>
          <p:nvPr/>
        </p:nvSpPr>
        <p:spPr>
          <a:xfrm>
            <a:off x="3315031" y="1380754"/>
            <a:ext cx="5561938" cy="2513516"/>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kumimoji="1" lang="en-US" altLang="zh-TW" sz="2800" b="1" kern="1200" dirty="0">
                <a:solidFill>
                  <a:schemeClr val="tx1"/>
                </a:solidFill>
                <a:latin typeface="Times New Roman" panose="02020603050405020304" pitchFamily="18" charset="0"/>
                <a:ea typeface="+mj-ea"/>
                <a:cs typeface="Times New Roman" panose="02020603050405020304" pitchFamily="18" charset="0"/>
              </a:rPr>
              <a:t>Max flow </a:t>
            </a:r>
            <a:endParaRPr lang="en-US" altLang="zh-TW" sz="2800" b="1" kern="1200" dirty="0">
              <a:solidFill>
                <a:schemeClr val="tx1"/>
              </a:solidFill>
              <a:latin typeface="Times New Roman" panose="02020603050405020304" pitchFamily="18" charset="0"/>
              <a:ea typeface="+mj-ea"/>
              <a:cs typeface="Times New Roman" panose="02020603050405020304" pitchFamily="18" charset="0"/>
            </a:endParaRPr>
          </a:p>
        </p:txBody>
      </p:sp>
      <p:sp>
        <p:nvSpPr>
          <p:cNvPr id="44" name="Arc 43">
            <a:extLst>
              <a:ext uri="{FF2B5EF4-FFF2-40B4-BE49-F238E27FC236}">
                <a16:creationId xmlns:a16="http://schemas.microsoft.com/office/drawing/2014/main" id="{D2091A72-D5BB-42AC-8FD3-F7747D9086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9222429" flipV="1">
            <a:off x="2494119" y="6170"/>
            <a:ext cx="6816262" cy="6816262"/>
          </a:xfrm>
          <a:prstGeom prst="arc">
            <a:avLst>
              <a:gd name="adj1" fmla="val 16200000"/>
              <a:gd name="adj2" fmla="val 20093138"/>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6" name="Oval 45">
            <a:extLst>
              <a:ext uri="{FF2B5EF4-FFF2-40B4-BE49-F238E27FC236}">
                <a16:creationId xmlns:a16="http://schemas.microsoft.com/office/drawing/2014/main" id="{6ED12BFC-A737-46AF-8411-481112D54B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00995" y="5310973"/>
            <a:ext cx="705948" cy="686798"/>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投影片編號版面配置區 4">
            <a:extLst>
              <a:ext uri="{FF2B5EF4-FFF2-40B4-BE49-F238E27FC236}">
                <a16:creationId xmlns:a16="http://schemas.microsoft.com/office/drawing/2014/main" id="{343464B2-F9C9-3A06-7AFD-02AF78E7C94A}"/>
              </a:ext>
            </a:extLst>
          </p:cNvPr>
          <p:cNvSpPr>
            <a:spLocks noGrp="1"/>
          </p:cNvSpPr>
          <p:nvPr>
            <p:ph type="sldNum" sz="quarter" idx="12"/>
          </p:nvPr>
        </p:nvSpPr>
        <p:spPr/>
        <p:txBody>
          <a:bodyPr/>
          <a:lstStyle/>
          <a:p>
            <a:fld id="{A765C936-0AB1-DC44-825D-7DF420A117FC}" type="slidenum">
              <a:rPr kumimoji="1" lang="zh-TW" altLang="en-US" smtClean="0"/>
              <a:t>2</a:t>
            </a:fld>
            <a:endParaRPr kumimoji="1" lang="zh-TW" altLang="en-US"/>
          </a:p>
        </p:txBody>
      </p:sp>
    </p:spTree>
    <p:extLst>
      <p:ext uri="{BB962C8B-B14F-4D97-AF65-F5344CB8AC3E}">
        <p14:creationId xmlns:p14="http://schemas.microsoft.com/office/powerpoint/2010/main" val="4942539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9" name="文字方塊 8">
            <a:extLst>
              <a:ext uri="{FF2B5EF4-FFF2-40B4-BE49-F238E27FC236}">
                <a16:creationId xmlns:a16="http://schemas.microsoft.com/office/drawing/2014/main" id="{69B62FEA-7F09-A4E9-323D-EEC3F22B6B7A}"/>
              </a:ext>
            </a:extLst>
          </p:cNvPr>
          <p:cNvSpPr txBox="1"/>
          <p:nvPr/>
        </p:nvSpPr>
        <p:spPr>
          <a:xfrm>
            <a:off x="1612446" y="1334441"/>
            <a:ext cx="10023844" cy="4216539"/>
          </a:xfrm>
          <a:prstGeom prst="rect">
            <a:avLst/>
          </a:prstGeom>
          <a:noFill/>
        </p:spPr>
        <p:txBody>
          <a:bodyPr wrap="square">
            <a:spAutoFit/>
          </a:bodyPr>
          <a:lstStyle/>
          <a:p>
            <a:pPr marL="342900" indent="-342900">
              <a:buAutoNum type="arabicPeriod"/>
            </a:pPr>
            <a:r>
              <a:rPr lang="en" altLang="zh-TW" sz="2200" b="1" i="0" u="none" strike="noStrike" dirty="0">
                <a:solidFill>
                  <a:srgbClr val="374151"/>
                </a:solidFill>
                <a:effectLst/>
                <a:latin typeface="Times New Roman" panose="02020603050405020304" pitchFamily="18" charset="0"/>
                <a:cs typeface="Times New Roman" panose="02020603050405020304" pitchFamily="18" charset="0"/>
              </a:rPr>
              <a:t>Edmonds and Karp: </a:t>
            </a:r>
            <a:r>
              <a:rPr lang="en" altLang="zh-TW" b="0" i="0" u="none" strike="noStrike" dirty="0">
                <a:solidFill>
                  <a:srgbClr val="374151"/>
                </a:solidFill>
                <a:effectLst/>
                <a:latin typeface="Times New Roman" panose="02020603050405020304" pitchFamily="18" charset="0"/>
                <a:cs typeface="Times New Roman" panose="02020603050405020304" pitchFamily="18" charset="0"/>
              </a:rPr>
              <a:t>Edmonds and Karp developed a version of the Ford-Fulkerson (FF) algorithm. Their algorithm uses shortest augmenting paths and achieves a time complexity of O(V³), which is higher than the O(VIE) complexity of the original FF algorithm.</a:t>
            </a:r>
          </a:p>
          <a:p>
            <a:pPr marL="342900" indent="-342900">
              <a:buAutoNum type="arabicPeriod"/>
            </a:pPr>
            <a:endParaRPr lang="en" altLang="zh-TW" b="0" i="0" u="none" strike="noStrike" dirty="0">
              <a:solidFill>
                <a:srgbClr val="374151"/>
              </a:solidFill>
              <a:effectLst/>
              <a:latin typeface="Times New Roman" panose="02020603050405020304" pitchFamily="18" charset="0"/>
              <a:cs typeface="Times New Roman" panose="02020603050405020304" pitchFamily="18" charset="0"/>
            </a:endParaRPr>
          </a:p>
          <a:p>
            <a:pPr marL="342900" indent="-342900">
              <a:buAutoNum type="arabicPeriod"/>
            </a:pPr>
            <a:r>
              <a:rPr lang="en" altLang="zh-TW" sz="2200" b="1" i="0" u="none" strike="noStrike" dirty="0">
                <a:effectLst/>
                <a:latin typeface="Times New Roman" panose="02020603050405020304" pitchFamily="18" charset="0"/>
                <a:cs typeface="Times New Roman" panose="02020603050405020304" pitchFamily="18" charset="0"/>
              </a:rPr>
              <a:t>Running time of </a:t>
            </a:r>
            <a:r>
              <a:rPr lang="en" altLang="zh-TW" sz="2200" b="1" dirty="0">
                <a:latin typeface="Times New Roman" panose="02020603050405020304" pitchFamily="18" charset="0"/>
                <a:cs typeface="Times New Roman" panose="02020603050405020304" pitchFamily="18" charset="0"/>
              </a:rPr>
              <a:t> </a:t>
            </a:r>
            <a:r>
              <a:rPr lang="en" altLang="zh-TW" sz="2200" b="1" i="0" u="none" strike="noStrike" dirty="0">
                <a:effectLst/>
                <a:latin typeface="Times New Roman" panose="02020603050405020304" pitchFamily="18" charset="0"/>
                <a:cs typeface="Times New Roman" panose="02020603050405020304" pitchFamily="18" charset="0"/>
              </a:rPr>
              <a:t>DA</a:t>
            </a:r>
            <a:r>
              <a:rPr lang="en" altLang="zh-TW" sz="2200" b="1" dirty="0">
                <a:latin typeface="Times New Roman" panose="02020603050405020304" pitchFamily="18" charset="0"/>
                <a:cs typeface="Times New Roman" panose="02020603050405020304" pitchFamily="18" charset="0"/>
              </a:rPr>
              <a:t> for Special Cases</a:t>
            </a:r>
            <a:r>
              <a:rPr lang="en" altLang="zh-TW" sz="2200" b="1" i="0" u="none" strike="noStrike" dirty="0">
                <a:effectLst/>
                <a:latin typeface="Times New Roman" panose="02020603050405020304" pitchFamily="18" charset="0"/>
                <a:cs typeface="Times New Roman" panose="02020603050405020304" pitchFamily="18" charset="0"/>
              </a:rPr>
              <a:t>:</a:t>
            </a:r>
            <a:r>
              <a:rPr lang="en" altLang="zh-TW" b="0" i="0" u="none" strike="noStrike" dirty="0">
                <a:solidFill>
                  <a:srgbClr val="374151"/>
                </a:solidFill>
                <a:effectLst/>
                <a:latin typeface="Times New Roman" panose="02020603050405020304" pitchFamily="18" charset="0"/>
                <a:cs typeface="Times New Roman" panose="02020603050405020304" pitchFamily="18" charset="0"/>
              </a:rPr>
              <a:t> The running time of DA was studied for specific network types. It was shown that for networks with unit capacities, each phase of DA can be executed in O(E) time, resulting in a total running time of O(V||E|).</a:t>
            </a:r>
          </a:p>
          <a:p>
            <a:pPr marL="342900" indent="-342900">
              <a:buAutoNum type="arabicPeriod"/>
            </a:pPr>
            <a:endParaRPr lang="en" altLang="zh-TW" b="0" i="0" u="none" strike="noStrike" dirty="0">
              <a:solidFill>
                <a:srgbClr val="374151"/>
              </a:solidFill>
              <a:effectLst/>
              <a:latin typeface="Times New Roman" panose="02020603050405020304" pitchFamily="18" charset="0"/>
              <a:cs typeface="Times New Roman" panose="02020603050405020304" pitchFamily="18" charset="0"/>
            </a:endParaRPr>
          </a:p>
          <a:p>
            <a:pPr marL="342900" indent="-342900">
              <a:buAutoNum type="arabicPeriod"/>
            </a:pPr>
            <a:r>
              <a:rPr lang="en" altLang="zh-TW" sz="2200" b="1" i="0" u="none" strike="noStrike" dirty="0" err="1">
                <a:solidFill>
                  <a:srgbClr val="374151"/>
                </a:solidFill>
                <a:effectLst/>
                <a:latin typeface="Times New Roman" panose="02020603050405020304" pitchFamily="18" charset="0"/>
                <a:cs typeface="Times New Roman" panose="02020603050405020304" pitchFamily="18" charset="0"/>
              </a:rPr>
              <a:t>Karzanov's</a:t>
            </a:r>
            <a:r>
              <a:rPr lang="en" altLang="zh-TW" sz="2200" b="1" i="0" u="none" strike="noStrike" dirty="0">
                <a:solidFill>
                  <a:srgbClr val="374151"/>
                </a:solidFill>
                <a:effectLst/>
                <a:latin typeface="Times New Roman" panose="02020603050405020304" pitchFamily="18" charset="0"/>
                <a:cs typeface="Times New Roman" panose="02020603050405020304" pitchFamily="18" charset="0"/>
              </a:rPr>
              <a:t> Algorithm: </a:t>
            </a:r>
            <a:r>
              <a:rPr lang="en" altLang="zh-TW" b="0" i="0" u="none" strike="noStrike" dirty="0" err="1">
                <a:solidFill>
                  <a:srgbClr val="374151"/>
                </a:solidFill>
                <a:effectLst/>
                <a:latin typeface="Times New Roman" panose="02020603050405020304" pitchFamily="18" charset="0"/>
                <a:cs typeface="Times New Roman" panose="02020603050405020304" pitchFamily="18" charset="0"/>
              </a:rPr>
              <a:t>Karzanov</a:t>
            </a:r>
            <a:r>
              <a:rPr lang="en" altLang="zh-TW" b="0" i="0" u="none" strike="noStrike" dirty="0">
                <a:solidFill>
                  <a:srgbClr val="374151"/>
                </a:solidFill>
                <a:effectLst/>
                <a:latin typeface="Times New Roman" panose="02020603050405020304" pitchFamily="18" charset="0"/>
                <a:cs typeface="Times New Roman" panose="02020603050405020304" pitchFamily="18" charset="0"/>
              </a:rPr>
              <a:t> introduced the "</a:t>
            </a:r>
            <a:r>
              <a:rPr lang="en" altLang="zh-TW" b="0" i="0" u="none" strike="noStrike" dirty="0" err="1">
                <a:solidFill>
                  <a:srgbClr val="374151"/>
                </a:solidFill>
                <a:effectLst/>
                <a:latin typeface="Times New Roman" panose="02020603050405020304" pitchFamily="18" charset="0"/>
                <a:cs typeface="Times New Roman" panose="02020603050405020304" pitchFamily="18" charset="0"/>
              </a:rPr>
              <a:t>preflow</a:t>
            </a:r>
            <a:r>
              <a:rPr lang="en" altLang="zh-TW" b="0" i="0" u="none" strike="noStrike" dirty="0">
                <a:solidFill>
                  <a:srgbClr val="374151"/>
                </a:solidFill>
                <a:effectLst/>
                <a:latin typeface="Times New Roman" panose="02020603050405020304" pitchFamily="18" charset="0"/>
                <a:cs typeface="Times New Roman" panose="02020603050405020304" pitchFamily="18" charset="0"/>
              </a:rPr>
              <a:t>-push" method, which can find a blocking flow in O(V²) time.</a:t>
            </a:r>
          </a:p>
          <a:p>
            <a:pPr marL="342900" indent="-342900">
              <a:buAutoNum type="arabicPeriod"/>
            </a:pPr>
            <a:endParaRPr lang="en" altLang="zh-TW" b="0" i="0" u="none" strike="noStrike" dirty="0">
              <a:solidFill>
                <a:srgbClr val="374151"/>
              </a:solidFill>
              <a:effectLst/>
              <a:latin typeface="Times New Roman" panose="02020603050405020304" pitchFamily="18" charset="0"/>
              <a:cs typeface="Times New Roman" panose="02020603050405020304" pitchFamily="18" charset="0"/>
            </a:endParaRPr>
          </a:p>
          <a:p>
            <a:pPr marL="342900" indent="-342900">
              <a:buAutoNum type="arabicPeriod"/>
            </a:pPr>
            <a:r>
              <a:rPr lang="en" altLang="zh-TW" sz="2200" b="1" i="0" u="none" strike="noStrike" dirty="0">
                <a:solidFill>
                  <a:srgbClr val="374151"/>
                </a:solidFill>
                <a:effectLst/>
                <a:latin typeface="Times New Roman" panose="02020603050405020304" pitchFamily="18" charset="0"/>
                <a:cs typeface="Times New Roman" panose="02020603050405020304" pitchFamily="18" charset="0"/>
              </a:rPr>
              <a:t>Improvements upon DA and KA</a:t>
            </a:r>
            <a:r>
              <a:rPr lang="en" altLang="zh-TW" b="0" i="0" u="none" strike="noStrike" dirty="0">
                <a:solidFill>
                  <a:srgbClr val="374151"/>
                </a:solidFill>
                <a:effectLst/>
                <a:latin typeface="Times New Roman" panose="02020603050405020304" pitchFamily="18" charset="0"/>
                <a:cs typeface="Times New Roman" panose="02020603050405020304" pitchFamily="18" charset="0"/>
              </a:rPr>
              <a:t>: Researchers made efforts to lower the running time of maximum flow algorithms.</a:t>
            </a:r>
          </a:p>
          <a:p>
            <a:pPr marL="342900" indent="-342900">
              <a:buAutoNum type="arabicPeriod"/>
            </a:pPr>
            <a:endParaRPr lang="en" altLang="zh-TW" b="0" i="0" u="none" strike="noStrike" dirty="0">
              <a:solidFill>
                <a:srgbClr val="374151"/>
              </a:solidFill>
              <a:effectLst/>
              <a:latin typeface="Times New Roman" panose="02020603050405020304" pitchFamily="18" charset="0"/>
              <a:cs typeface="Times New Roman" panose="02020603050405020304" pitchFamily="18" charset="0"/>
            </a:endParaRPr>
          </a:p>
        </p:txBody>
      </p:sp>
      <p:sp>
        <p:nvSpPr>
          <p:cNvPr id="5" name="投影片編號版面配置區 4">
            <a:extLst>
              <a:ext uri="{FF2B5EF4-FFF2-40B4-BE49-F238E27FC236}">
                <a16:creationId xmlns:a16="http://schemas.microsoft.com/office/drawing/2014/main" id="{AB1D5B19-8D72-508C-D099-38FB3D94F706}"/>
              </a:ext>
            </a:extLst>
          </p:cNvPr>
          <p:cNvSpPr>
            <a:spLocks noGrp="1"/>
          </p:cNvSpPr>
          <p:nvPr>
            <p:ph type="sldNum" sz="quarter" idx="12"/>
          </p:nvPr>
        </p:nvSpPr>
        <p:spPr/>
        <p:txBody>
          <a:bodyPr/>
          <a:lstStyle/>
          <a:p>
            <a:fld id="{A765C936-0AB1-DC44-825D-7DF420A117FC}" type="slidenum">
              <a:rPr kumimoji="1" lang="zh-TW" altLang="en-US" smtClean="0"/>
              <a:t>20</a:t>
            </a:fld>
            <a:endParaRPr kumimoji="1" lang="zh-TW" altLang="en-US"/>
          </a:p>
        </p:txBody>
      </p:sp>
      <p:sp>
        <p:nvSpPr>
          <p:cNvPr id="13" name="文字方塊 12">
            <a:extLst>
              <a:ext uri="{FF2B5EF4-FFF2-40B4-BE49-F238E27FC236}">
                <a16:creationId xmlns:a16="http://schemas.microsoft.com/office/drawing/2014/main" id="{66EF6A56-D4AD-04A6-3290-6F8C089BB9A7}"/>
              </a:ext>
            </a:extLst>
          </p:cNvPr>
          <p:cNvSpPr txBox="1"/>
          <p:nvPr/>
        </p:nvSpPr>
        <p:spPr>
          <a:xfrm>
            <a:off x="1615937" y="-2035518"/>
            <a:ext cx="11884712" cy="2513516"/>
          </a:xfrm>
          <a:prstGeom prst="rect">
            <a:avLst/>
          </a:prstGeom>
        </p:spPr>
        <p:txBody>
          <a:bodyPr vert="horz" lIns="91440" tIns="45720" rIns="91440" bIns="45720" rtlCol="0" anchor="b">
            <a:noAutofit/>
          </a:bodyPr>
          <a:lstStyle/>
          <a:p>
            <a:pPr algn="ctr">
              <a:lnSpc>
                <a:spcPct val="90000"/>
              </a:lnSpc>
              <a:spcBef>
                <a:spcPct val="0"/>
              </a:spcBef>
              <a:spcAft>
                <a:spcPts val="600"/>
              </a:spcAft>
            </a:pPr>
            <a:r>
              <a:rPr kumimoji="1" lang="en-US" altLang="zh-TW" sz="1400" b="1" kern="1200" dirty="0">
                <a:solidFill>
                  <a:schemeClr val="bg2"/>
                </a:solidFill>
                <a:latin typeface="Times New Roman" panose="02020603050405020304" pitchFamily="18" charset="0"/>
                <a:ea typeface="+mj-ea"/>
                <a:cs typeface="Times New Roman" panose="02020603050405020304" pitchFamily="18" charset="0"/>
              </a:rPr>
              <a:t>Max flow /</a:t>
            </a:r>
            <a:r>
              <a:rPr kumimoji="1" lang="en-US" altLang="zh-TW" sz="1400" b="1" kern="1200" dirty="0" err="1">
                <a:solidFill>
                  <a:schemeClr val="bg2"/>
                </a:solidFill>
                <a:latin typeface="Times New Roman" panose="02020603050405020304" pitchFamily="18" charset="0"/>
                <a:cs typeface="Times New Roman" panose="02020603050405020304" pitchFamily="18" charset="0"/>
              </a:rPr>
              <a:t>Ford&amp;Fulkerson’s</a:t>
            </a:r>
            <a:r>
              <a:rPr kumimoji="1" lang="en-US" altLang="zh-TW" sz="1400" b="1" kern="1200" dirty="0">
                <a:solidFill>
                  <a:schemeClr val="bg2"/>
                </a:solidFill>
                <a:latin typeface="Times New Roman" panose="02020603050405020304" pitchFamily="18" charset="0"/>
                <a:cs typeface="Times New Roman" panose="02020603050405020304" pitchFamily="18" charset="0"/>
              </a:rPr>
              <a:t> Algorithm/</a:t>
            </a:r>
            <a:r>
              <a:rPr kumimoji="1" lang="en-US" altLang="zh-TW" sz="1400" b="1" kern="1200" dirty="0">
                <a:solidFill>
                  <a:schemeClr val="bg2"/>
                </a:solidFill>
                <a:latin typeface="Times New Roman" panose="02020603050405020304" pitchFamily="18" charset="0"/>
                <a:ea typeface="+mj-ea"/>
                <a:cs typeface="Times New Roman" panose="02020603050405020304" pitchFamily="18" charset="0"/>
              </a:rPr>
              <a:t>Dinitz Algorithm/ Compare/</a:t>
            </a:r>
            <a:r>
              <a:rPr lang="en" altLang="zh-TW" sz="1400" b="1" i="0" u="none" strike="noStrike" dirty="0">
                <a:solidFill>
                  <a:schemeClr val="bg2"/>
                </a:solidFill>
                <a:effectLst/>
                <a:latin typeface="Times New Roman" panose="02020603050405020304" pitchFamily="18" charset="0"/>
                <a:cs typeface="Times New Roman" panose="02020603050405020304" pitchFamily="18" charset="0"/>
              </a:rPr>
              <a:t>Implementation of DA by </a:t>
            </a:r>
            <a:r>
              <a:rPr lang="en" altLang="zh-TW" sz="1400" b="1" i="0" u="none" strike="noStrike" dirty="0" err="1">
                <a:solidFill>
                  <a:schemeClr val="bg2"/>
                </a:solidFill>
                <a:effectLst/>
                <a:latin typeface="Times New Roman" panose="02020603050405020304" pitchFamily="18" charset="0"/>
                <a:cs typeface="Times New Roman" panose="02020603050405020304" pitchFamily="18" charset="0"/>
              </a:rPr>
              <a:t>Cherkassky</a:t>
            </a:r>
            <a:r>
              <a:rPr lang="en" altLang="zh-TW" sz="1400" b="1" i="0" u="none" strike="noStrike" dirty="0">
                <a:solidFill>
                  <a:schemeClr val="bg2"/>
                </a:solidFill>
                <a:effectLst/>
                <a:latin typeface="Times New Roman" panose="02020603050405020304" pitchFamily="18" charset="0"/>
                <a:cs typeface="Times New Roman" panose="02020603050405020304" pitchFamily="18" charset="0"/>
              </a:rPr>
              <a:t>/ </a:t>
            </a:r>
            <a:r>
              <a:rPr lang="en" altLang="zh-TW" sz="1400" b="1" i="0" u="none" strike="noStrike" dirty="0">
                <a:effectLst/>
                <a:latin typeface="Times New Roman" panose="02020603050405020304" pitchFamily="18" charset="0"/>
                <a:cs typeface="Times New Roman" panose="02020603050405020304" pitchFamily="18" charset="0"/>
              </a:rPr>
              <a:t>Further</a:t>
            </a:r>
            <a:endParaRPr lang="en-US" altLang="zh-TW" sz="1400" b="1" kern="1200" dirty="0">
              <a:latin typeface="Times New Roman" panose="02020603050405020304" pitchFamily="18" charset="0"/>
              <a:ea typeface="+mj-ea"/>
              <a:cs typeface="Times New Roman" panose="02020603050405020304" pitchFamily="18" charset="0"/>
            </a:endParaRPr>
          </a:p>
        </p:txBody>
      </p:sp>
    </p:spTree>
    <p:extLst>
      <p:ext uri="{BB962C8B-B14F-4D97-AF65-F5344CB8AC3E}">
        <p14:creationId xmlns:p14="http://schemas.microsoft.com/office/powerpoint/2010/main" val="17630521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9" name="文字方塊 8">
                <a:extLst>
                  <a:ext uri="{FF2B5EF4-FFF2-40B4-BE49-F238E27FC236}">
                    <a16:creationId xmlns:a16="http://schemas.microsoft.com/office/drawing/2014/main" id="{EDF85DFD-7B60-73BE-4E61-1C888E60E7C4}"/>
                  </a:ext>
                </a:extLst>
              </p:cNvPr>
              <p:cNvSpPr txBox="1"/>
              <p:nvPr/>
            </p:nvSpPr>
            <p:spPr>
              <a:xfrm>
                <a:off x="1462176" y="1198195"/>
                <a:ext cx="10356013" cy="4622227"/>
              </a:xfrm>
              <a:prstGeom prst="rect">
                <a:avLst/>
              </a:prstGeom>
              <a:noFill/>
            </p:spPr>
            <p:txBody>
              <a:bodyPr wrap="square">
                <a:spAutoFit/>
              </a:bodyPr>
              <a:lstStyle/>
              <a:p>
                <a:pPr marL="457200" indent="-457200">
                  <a:buFont typeface="+mj-lt"/>
                  <a:buAutoNum type="arabicPeriod" startAt="5"/>
                </a:pPr>
                <a:r>
                  <a:rPr lang="en" altLang="zh-TW" sz="2200" b="1" i="0" u="none" strike="noStrike" dirty="0">
                    <a:solidFill>
                      <a:srgbClr val="374151"/>
                    </a:solidFill>
                    <a:effectLst/>
                    <a:latin typeface="Times New Roman" panose="02020603050405020304" pitchFamily="18" charset="0"/>
                    <a:cs typeface="Times New Roman" panose="02020603050405020304" pitchFamily="18" charset="0"/>
                  </a:rPr>
                  <a:t>Push-Relabel Algorithm: </a:t>
                </a:r>
                <a:r>
                  <a:rPr lang="en" altLang="zh-TW" b="0" i="0" u="none" strike="noStrike" dirty="0">
                    <a:solidFill>
                      <a:srgbClr val="374151"/>
                    </a:solidFill>
                    <a:effectLst/>
                    <a:latin typeface="Times New Roman" panose="02020603050405020304" pitchFamily="18" charset="0"/>
                    <a:cs typeface="Times New Roman" panose="02020603050405020304" pitchFamily="18" charset="0"/>
                  </a:rPr>
                  <a:t>The push-relabel method was developed to simplify </a:t>
                </a:r>
                <a:r>
                  <a:rPr lang="en" altLang="zh-TW" b="0" i="0" u="none" strike="noStrike" dirty="0" err="1">
                    <a:solidFill>
                      <a:srgbClr val="374151"/>
                    </a:solidFill>
                    <a:effectLst/>
                    <a:latin typeface="Times New Roman" panose="02020603050405020304" pitchFamily="18" charset="0"/>
                    <a:cs typeface="Times New Roman" panose="02020603050405020304" pitchFamily="18" charset="0"/>
                  </a:rPr>
                  <a:t>Karzanov's</a:t>
                </a:r>
                <a:r>
                  <a:rPr lang="en" altLang="zh-TW" b="0" i="0" u="none" strike="noStrike" dirty="0">
                    <a:solidFill>
                      <a:srgbClr val="374151"/>
                    </a:solidFill>
                    <a:effectLst/>
                    <a:latin typeface="Times New Roman" panose="02020603050405020304" pitchFamily="18" charset="0"/>
                    <a:cs typeface="Times New Roman" panose="02020603050405020304" pitchFamily="18" charset="0"/>
                  </a:rPr>
                  <a:t> push-balancing technique.</a:t>
                </a:r>
              </a:p>
              <a:p>
                <a:pPr marL="342900" indent="-342900">
                  <a:buAutoNum type="arabicPeriod" startAt="5"/>
                </a:pPr>
                <a:endParaRPr lang="en" altLang="zh-TW" b="0" i="0" u="none" strike="noStrike" dirty="0">
                  <a:solidFill>
                    <a:srgbClr val="374151"/>
                  </a:solidFill>
                  <a:effectLst/>
                  <a:latin typeface="Times New Roman" panose="02020603050405020304" pitchFamily="18" charset="0"/>
                  <a:cs typeface="Times New Roman" panose="02020603050405020304" pitchFamily="18" charset="0"/>
                </a:endParaRPr>
              </a:p>
              <a:p>
                <a:pPr marL="342900" indent="-342900">
                  <a:buAutoNum type="arabicPeriod" startAt="5"/>
                </a:pPr>
                <a:r>
                  <a:rPr lang="en" altLang="zh-TW" sz="2200" b="1" i="0" u="none" strike="noStrike" dirty="0">
                    <a:solidFill>
                      <a:srgbClr val="374151"/>
                    </a:solidFill>
                    <a:effectLst/>
                    <a:latin typeface="Times New Roman" panose="02020603050405020304" pitchFamily="18" charset="0"/>
                    <a:cs typeface="Times New Roman" panose="02020603050405020304" pitchFamily="18" charset="0"/>
                  </a:rPr>
                  <a:t>Perfect Maintenance of the One-Terminal Layered Network: </a:t>
                </a:r>
                <a:r>
                  <a:rPr lang="en" altLang="zh-TW" b="0" i="0" u="none" strike="noStrike" dirty="0">
                    <a:solidFill>
                      <a:srgbClr val="374151"/>
                    </a:solidFill>
                    <a:effectLst/>
                    <a:latin typeface="Times New Roman" panose="02020603050405020304" pitchFamily="18" charset="0"/>
                    <a:cs typeface="Times New Roman" panose="02020603050405020304" pitchFamily="18" charset="0"/>
                  </a:rPr>
                  <a:t>Phase borders in the original DA were eliminated, improving the algorithm's efficiency.</a:t>
                </a:r>
              </a:p>
              <a:p>
                <a:pPr marL="342900" indent="-342900">
                  <a:buAutoNum type="arabicPeriod" startAt="5"/>
                </a:pPr>
                <a:endParaRPr lang="en" altLang="zh-TW" b="0" i="0" u="none" strike="noStrike" dirty="0">
                  <a:solidFill>
                    <a:srgbClr val="374151"/>
                  </a:solidFill>
                  <a:effectLst/>
                  <a:latin typeface="Times New Roman" panose="02020603050405020304" pitchFamily="18" charset="0"/>
                  <a:cs typeface="Times New Roman" panose="02020603050405020304" pitchFamily="18" charset="0"/>
                </a:endParaRPr>
              </a:p>
              <a:p>
                <a:pPr marL="342900" indent="-342900">
                  <a:buAutoNum type="arabicPeriod" startAt="5"/>
                </a:pPr>
                <a:r>
                  <a:rPr lang="en" altLang="zh-TW" sz="2200" b="1" i="0" u="none" strike="noStrike" dirty="0">
                    <a:effectLst/>
                    <a:latin typeface="Times New Roman" panose="02020603050405020304" pitchFamily="18" charset="0"/>
                    <a:cs typeface="Times New Roman" panose="02020603050405020304" pitchFamily="18" charset="0"/>
                  </a:rPr>
                  <a:t>Invention of the Generic Push-Relabel Algorithm: </a:t>
                </a:r>
                <a:r>
                  <a:rPr lang="en" altLang="zh-TW" b="0" i="0" u="none" strike="noStrike" dirty="0">
                    <a:solidFill>
                      <a:srgbClr val="374151"/>
                    </a:solidFill>
                    <a:effectLst/>
                    <a:latin typeface="Times New Roman" panose="02020603050405020304" pitchFamily="18" charset="0"/>
                    <a:cs typeface="Times New Roman" panose="02020603050405020304" pitchFamily="18" charset="0"/>
                  </a:rPr>
                  <a:t>Goldberg and </a:t>
                </a:r>
                <a:r>
                  <a:rPr lang="en" altLang="zh-TW" b="0" i="0" u="none" strike="noStrike" dirty="0" err="1">
                    <a:solidFill>
                      <a:srgbClr val="374151"/>
                    </a:solidFill>
                    <a:effectLst/>
                    <a:latin typeface="Times New Roman" panose="02020603050405020304" pitchFamily="18" charset="0"/>
                    <a:cs typeface="Times New Roman" panose="02020603050405020304" pitchFamily="18" charset="0"/>
                  </a:rPr>
                  <a:t>Tarjan</a:t>
                </a:r>
                <a:r>
                  <a:rPr lang="en" altLang="zh-TW" b="0" i="0" u="none" strike="noStrike" dirty="0">
                    <a:solidFill>
                      <a:srgbClr val="374151"/>
                    </a:solidFill>
                    <a:effectLst/>
                    <a:latin typeface="Times New Roman" panose="02020603050405020304" pitchFamily="18" charset="0"/>
                    <a:cs typeface="Times New Roman" panose="02020603050405020304" pitchFamily="18" charset="0"/>
                  </a:rPr>
                  <a:t> further improved the time complexity to </a:t>
                </a:r>
                <a14:m>
                  <m:oMath xmlns:m="http://schemas.openxmlformats.org/officeDocument/2006/math">
                    <m:r>
                      <a:rPr lang="en" altLang="zh-TW" b="0" i="1" u="none" strike="noStrike" dirty="0" smtClean="0">
                        <a:solidFill>
                          <a:srgbClr val="374151"/>
                        </a:solidFill>
                        <a:effectLst/>
                        <a:latin typeface="Cambria Math" panose="02040503050406030204" pitchFamily="18" charset="0"/>
                        <a:cs typeface="Times New Roman" panose="02020603050405020304" pitchFamily="18" charset="0"/>
                      </a:rPr>
                      <m:t>𝑂</m:t>
                    </m:r>
                    <m:r>
                      <a:rPr lang="en" altLang="zh-TW" b="0" i="1" u="none" strike="noStrike" dirty="0" smtClean="0">
                        <a:solidFill>
                          <a:srgbClr val="374151"/>
                        </a:solidFill>
                        <a:effectLst/>
                        <a:latin typeface="Cambria Math" panose="02040503050406030204" pitchFamily="18" charset="0"/>
                        <a:cs typeface="Times New Roman" panose="02020603050405020304" pitchFamily="18" charset="0"/>
                      </a:rPr>
                      <m:t>(|</m:t>
                    </m:r>
                    <m:r>
                      <a:rPr lang="en" altLang="zh-TW" b="0" i="1" u="none" strike="noStrike" dirty="0" smtClean="0">
                        <a:solidFill>
                          <a:srgbClr val="374151"/>
                        </a:solidFill>
                        <a:effectLst/>
                        <a:latin typeface="Cambria Math" panose="02040503050406030204" pitchFamily="18" charset="0"/>
                        <a:cs typeface="Times New Roman" panose="02020603050405020304" pitchFamily="18" charset="0"/>
                      </a:rPr>
                      <m:t>𝑉</m:t>
                    </m:r>
                    <m:r>
                      <a:rPr lang="en" altLang="zh-TW" b="0" i="1" u="none" strike="noStrike" dirty="0" smtClean="0">
                        <a:solidFill>
                          <a:srgbClr val="374151"/>
                        </a:solidFill>
                        <a:effectLst/>
                        <a:latin typeface="Cambria Math" panose="02040503050406030204" pitchFamily="18" charset="0"/>
                        <a:cs typeface="Times New Roman" panose="02020603050405020304" pitchFamily="18" charset="0"/>
                      </a:rPr>
                      <m:t>||</m:t>
                    </m:r>
                    <m:r>
                      <a:rPr lang="en" altLang="zh-TW" b="0" i="1" u="none" strike="noStrike" dirty="0" err="1">
                        <a:solidFill>
                          <a:srgbClr val="374151"/>
                        </a:solidFill>
                        <a:effectLst/>
                        <a:latin typeface="Cambria Math" panose="02040503050406030204" pitchFamily="18" charset="0"/>
                        <a:cs typeface="Times New Roman" panose="02020603050405020304" pitchFamily="18" charset="0"/>
                      </a:rPr>
                      <m:t>𝐸</m:t>
                    </m:r>
                    <m:r>
                      <a:rPr lang="en" altLang="zh-TW" b="0" i="1" u="none" strike="noStrike" dirty="0" err="1">
                        <a:solidFill>
                          <a:srgbClr val="374151"/>
                        </a:solidFill>
                        <a:effectLst/>
                        <a:latin typeface="Cambria Math" panose="02040503050406030204" pitchFamily="18" charset="0"/>
                        <a:cs typeface="Times New Roman" panose="02020603050405020304" pitchFamily="18" charset="0"/>
                      </a:rPr>
                      <m:t>|</m:t>
                    </m:r>
                    <m:r>
                      <m:rPr>
                        <m:sty m:val="p"/>
                      </m:rPr>
                      <a:rPr lang="en" altLang="zh-TW" b="0" i="1" u="none" strike="noStrike" dirty="0" err="1">
                        <a:solidFill>
                          <a:srgbClr val="374151"/>
                        </a:solidFill>
                        <a:effectLst/>
                        <a:latin typeface="Cambria Math" panose="02040503050406030204" pitchFamily="18" charset="0"/>
                        <a:cs typeface="Times New Roman" panose="02020603050405020304" pitchFamily="18" charset="0"/>
                      </a:rPr>
                      <m:t>log</m:t>
                    </m:r>
                    <m:r>
                      <a:rPr lang="en" altLang="zh-TW" b="0" i="1" u="none" strike="noStrike" dirty="0">
                        <a:solidFill>
                          <a:srgbClr val="374151"/>
                        </a:solidFill>
                        <a:effectLst/>
                        <a:latin typeface="Cambria Math" panose="02040503050406030204" pitchFamily="18" charset="0"/>
                        <a:cs typeface="Times New Roman" panose="02020603050405020304" pitchFamily="18" charset="0"/>
                      </a:rPr>
                      <m:t>⁡(</m:t>
                    </m:r>
                    <m:r>
                      <a:rPr lang="en-US" altLang="zh-TW" b="0" i="1" u="none" strike="noStrike" dirty="0" smtClean="0">
                        <a:solidFill>
                          <a:srgbClr val="374151"/>
                        </a:solidFill>
                        <a:effectLst/>
                        <a:latin typeface="Cambria Math" panose="02040503050406030204" pitchFamily="18" charset="0"/>
                        <a:cs typeface="Times New Roman" panose="02020603050405020304" pitchFamily="18" charset="0"/>
                      </a:rPr>
                      <m:t>|</m:t>
                    </m:r>
                    <m:r>
                      <a:rPr lang="en" altLang="zh-TW" b="0" i="1" u="none" strike="noStrike" dirty="0">
                        <a:solidFill>
                          <a:srgbClr val="374151"/>
                        </a:solidFill>
                        <a:effectLst/>
                        <a:latin typeface="Cambria Math" panose="02040503050406030204" pitchFamily="18" charset="0"/>
                        <a:cs typeface="Times New Roman" panose="02020603050405020304" pitchFamily="18" charset="0"/>
                      </a:rPr>
                      <m:t>𝑉</m:t>
                    </m:r>
                    <m:r>
                      <a:rPr lang="en-US" altLang="zh-TW" b="0" i="1" u="none" strike="noStrike" dirty="0" smtClean="0">
                        <a:solidFill>
                          <a:srgbClr val="374151"/>
                        </a:solidFill>
                        <a:effectLst/>
                        <a:latin typeface="Cambria Math" panose="02040503050406030204" pitchFamily="18" charset="0"/>
                        <a:cs typeface="Times New Roman" panose="02020603050405020304" pitchFamily="18" charset="0"/>
                      </a:rPr>
                      <m:t>|</m:t>
                    </m:r>
                    <m:r>
                      <a:rPr lang="en" altLang="zh-TW" b="0" i="1" u="none" strike="noStrike" dirty="0">
                        <a:solidFill>
                          <a:srgbClr val="374151"/>
                        </a:solidFill>
                        <a:effectLst/>
                        <a:latin typeface="Cambria Math" panose="02040503050406030204" pitchFamily="18" charset="0"/>
                        <a:cs typeface="Times New Roman" panose="02020603050405020304" pitchFamily="18" charset="0"/>
                      </a:rPr>
                      <m:t>²/</m:t>
                    </m:r>
                    <m:r>
                      <a:rPr lang="en-US" altLang="zh-TW" b="0" i="1" u="none" strike="noStrike" dirty="0" smtClean="0">
                        <a:solidFill>
                          <a:srgbClr val="374151"/>
                        </a:solidFill>
                        <a:effectLst/>
                        <a:latin typeface="Cambria Math" panose="02040503050406030204" pitchFamily="18" charset="0"/>
                        <a:cs typeface="Times New Roman" panose="02020603050405020304" pitchFamily="18" charset="0"/>
                      </a:rPr>
                      <m:t>|</m:t>
                    </m:r>
                    <m:r>
                      <a:rPr lang="en" altLang="zh-TW" b="0" i="1" u="none" strike="noStrike" dirty="0">
                        <a:solidFill>
                          <a:srgbClr val="374151"/>
                        </a:solidFill>
                        <a:effectLst/>
                        <a:latin typeface="Cambria Math" panose="02040503050406030204" pitchFamily="18" charset="0"/>
                        <a:cs typeface="Times New Roman" panose="02020603050405020304" pitchFamily="18" charset="0"/>
                      </a:rPr>
                      <m:t>𝐸</m:t>
                    </m:r>
                    <m:r>
                      <a:rPr lang="en-US" altLang="zh-TW" b="0" i="1" u="none" strike="noStrike" dirty="0" smtClean="0">
                        <a:solidFill>
                          <a:srgbClr val="374151"/>
                        </a:solidFill>
                        <a:effectLst/>
                        <a:latin typeface="Cambria Math" panose="02040503050406030204" pitchFamily="18" charset="0"/>
                        <a:cs typeface="Times New Roman" panose="02020603050405020304" pitchFamily="18" charset="0"/>
                      </a:rPr>
                      <m:t>|</m:t>
                    </m:r>
                    <m:r>
                      <a:rPr lang="en" altLang="zh-TW" b="0" i="1" u="none" strike="noStrike" dirty="0">
                        <a:solidFill>
                          <a:srgbClr val="374151"/>
                        </a:solidFill>
                        <a:effectLst/>
                        <a:latin typeface="Cambria Math" panose="02040503050406030204" pitchFamily="18" charset="0"/>
                        <a:cs typeface="Times New Roman" panose="02020603050405020304" pitchFamily="18" charset="0"/>
                      </a:rPr>
                      <m:t>)).</m:t>
                    </m:r>
                  </m:oMath>
                </a14:m>
                <a:endParaRPr lang="en" altLang="zh-TW" b="0" i="0" u="none" strike="noStrike" dirty="0">
                  <a:solidFill>
                    <a:srgbClr val="374151"/>
                  </a:solidFill>
                  <a:effectLst/>
                  <a:latin typeface="Times New Roman" panose="02020603050405020304" pitchFamily="18" charset="0"/>
                  <a:cs typeface="Times New Roman" panose="02020603050405020304" pitchFamily="18" charset="0"/>
                </a:endParaRPr>
              </a:p>
              <a:p>
                <a:pPr marL="342900" indent="-342900">
                  <a:buAutoNum type="arabicPeriod" startAt="5"/>
                </a:pPr>
                <a:endParaRPr lang="en" altLang="zh-TW" b="0" i="0" u="none" strike="noStrike" dirty="0">
                  <a:solidFill>
                    <a:srgbClr val="374151"/>
                  </a:solidFill>
                  <a:effectLst/>
                  <a:latin typeface="Times New Roman" panose="02020603050405020304" pitchFamily="18" charset="0"/>
                  <a:cs typeface="Times New Roman" panose="02020603050405020304" pitchFamily="18" charset="0"/>
                </a:endParaRPr>
              </a:p>
              <a:p>
                <a:pPr marL="342900" indent="-342900">
                  <a:buAutoNum type="arabicPeriod" startAt="5"/>
                </a:pPr>
                <a:r>
                  <a:rPr lang="en" altLang="zh-TW" sz="2200" b="1" i="0" u="none" strike="noStrike" dirty="0">
                    <a:effectLst/>
                    <a:latin typeface="Times New Roman" panose="02020603050405020304" pitchFamily="18" charset="0"/>
                    <a:cs typeface="Times New Roman" panose="02020603050405020304" pitchFamily="18" charset="0"/>
                  </a:rPr>
                  <a:t>Blocking Flow Techniques: </a:t>
                </a:r>
                <a:r>
                  <a:rPr lang="en" altLang="zh-TW" b="0" i="0" u="none" strike="noStrike" dirty="0">
                    <a:solidFill>
                      <a:srgbClr val="374151"/>
                    </a:solidFill>
                    <a:effectLst/>
                    <a:latin typeface="Times New Roman" panose="02020603050405020304" pitchFamily="18" charset="0"/>
                    <a:cs typeface="Times New Roman" panose="02020603050405020304" pitchFamily="18" charset="0"/>
                  </a:rPr>
                  <a:t>Goldberg and </a:t>
                </a:r>
                <a:r>
                  <a:rPr lang="en" altLang="zh-TW" b="0" i="0" u="none" strike="noStrike" dirty="0" err="1">
                    <a:solidFill>
                      <a:srgbClr val="374151"/>
                    </a:solidFill>
                    <a:effectLst/>
                    <a:latin typeface="Times New Roman" panose="02020603050405020304" pitchFamily="18" charset="0"/>
                    <a:cs typeface="Times New Roman" panose="02020603050405020304" pitchFamily="18" charset="0"/>
                  </a:rPr>
                  <a:t>Tarjan</a:t>
                </a:r>
                <a:r>
                  <a:rPr lang="en" altLang="zh-TW" b="0" i="0" u="none" strike="noStrike" dirty="0">
                    <a:solidFill>
                      <a:srgbClr val="374151"/>
                    </a:solidFill>
                    <a:effectLst/>
                    <a:latin typeface="Times New Roman" panose="02020603050405020304" pitchFamily="18" charset="0"/>
                    <a:cs typeface="Times New Roman" panose="02020603050405020304" pitchFamily="18" charset="0"/>
                  </a:rPr>
                  <a:t> proposed an algorithm with a running time of O(|E|-log(|V|²/|E|)) to find a blocking flow in an arbitrary acyclic graph.</a:t>
                </a:r>
              </a:p>
              <a:p>
                <a:pPr marL="342900" indent="-342900">
                  <a:buAutoNum type="arabicPeriod" startAt="5"/>
                </a:pPr>
                <a:endParaRPr lang="en" altLang="zh-TW" b="0" i="0" u="none" strike="noStrike" dirty="0">
                  <a:solidFill>
                    <a:srgbClr val="374151"/>
                  </a:solidFill>
                  <a:effectLst/>
                  <a:latin typeface="Times New Roman" panose="02020603050405020304" pitchFamily="18" charset="0"/>
                  <a:cs typeface="Times New Roman" panose="02020603050405020304" pitchFamily="18" charset="0"/>
                </a:endParaRPr>
              </a:p>
              <a:p>
                <a:pPr marL="342900" indent="-342900">
                  <a:buAutoNum type="arabicPeriod" startAt="5"/>
                </a:pPr>
                <a:r>
                  <a:rPr lang="en" altLang="zh-TW" sz="2200" b="1" i="0" u="none" strike="noStrike" dirty="0">
                    <a:solidFill>
                      <a:srgbClr val="374151"/>
                    </a:solidFill>
                    <a:effectLst/>
                    <a:latin typeface="Times New Roman" panose="02020603050405020304" pitchFamily="18" charset="0"/>
                    <a:cs typeface="Times New Roman" panose="02020603050405020304" pitchFamily="18" charset="0"/>
                  </a:rPr>
                  <a:t>Polynomial Gap and Improved Algorithms: </a:t>
                </a:r>
                <a:r>
                  <a:rPr lang="en" altLang="zh-TW" b="0" i="0" u="none" strike="noStrike" dirty="0">
                    <a:solidFill>
                      <a:srgbClr val="374151"/>
                    </a:solidFill>
                    <a:effectLst/>
                    <a:latin typeface="Times New Roman" panose="02020603050405020304" pitchFamily="18" charset="0"/>
                    <a:cs typeface="Times New Roman" panose="02020603050405020304" pitchFamily="18" charset="0"/>
                  </a:rPr>
                  <a:t>Goldberg and Rao proposed a blocking flow algorithm for networks with integer capacities bounded by U, with a running time of </a:t>
                </a:r>
                <a14:m>
                  <m:oMath xmlns:m="http://schemas.openxmlformats.org/officeDocument/2006/math">
                    <m:r>
                      <a:rPr lang="en" altLang="zh-TW" b="0" i="1" u="none" strike="noStrike" dirty="0" smtClean="0">
                        <a:solidFill>
                          <a:srgbClr val="374151"/>
                        </a:solidFill>
                        <a:effectLst/>
                        <a:latin typeface="Cambria Math" panose="02040503050406030204" pitchFamily="18" charset="0"/>
                        <a:cs typeface="Times New Roman" panose="02020603050405020304" pitchFamily="18" charset="0"/>
                      </a:rPr>
                      <m:t>𝑂</m:t>
                    </m:r>
                    <m:r>
                      <a:rPr lang="en" altLang="zh-TW" b="0" i="1" u="none" strike="noStrike" dirty="0" smtClean="0">
                        <a:solidFill>
                          <a:srgbClr val="374151"/>
                        </a:solidFill>
                        <a:effectLst/>
                        <a:latin typeface="Cambria Math" panose="02040503050406030204" pitchFamily="18" charset="0"/>
                        <a:cs typeface="Times New Roman" panose="02020603050405020304" pitchFamily="18" charset="0"/>
                      </a:rPr>
                      <m:t>(</m:t>
                    </m:r>
                    <m:r>
                      <m:rPr>
                        <m:sty m:val="p"/>
                      </m:rPr>
                      <a:rPr lang="en" altLang="zh-TW" b="0" i="1" u="none" strike="noStrike" dirty="0" smtClean="0">
                        <a:solidFill>
                          <a:srgbClr val="374151"/>
                        </a:solidFill>
                        <a:effectLst/>
                        <a:latin typeface="Cambria Math" panose="02040503050406030204" pitchFamily="18" charset="0"/>
                        <a:cs typeface="Times New Roman" panose="02020603050405020304" pitchFamily="18" charset="0"/>
                      </a:rPr>
                      <m:t>min</m:t>
                    </m:r>
                    <m:r>
                      <a:rPr lang="en" altLang="zh-TW" b="0" i="1" u="none" strike="noStrike" dirty="0" smtClean="0">
                        <a:solidFill>
                          <a:srgbClr val="374151"/>
                        </a:solidFill>
                        <a:effectLst/>
                        <a:latin typeface="Cambria Math" panose="02040503050406030204" pitchFamily="18" charset="0"/>
                        <a:cs typeface="Times New Roman" panose="02020603050405020304" pitchFamily="18" charset="0"/>
                      </a:rPr>
                      <m:t>⁡{</m:t>
                    </m:r>
                    <m:sSup>
                      <m:sSupPr>
                        <m:ctrlPr>
                          <a:rPr lang="en" altLang="zh-TW" b="0" i="1" u="none" strike="noStrike" dirty="0" smtClean="0">
                            <a:solidFill>
                              <a:srgbClr val="374151"/>
                            </a:solidFill>
                            <a:effectLst/>
                            <a:latin typeface="Cambria Math" panose="02040503050406030204" pitchFamily="18" charset="0"/>
                            <a:cs typeface="Times New Roman" panose="02020603050405020304" pitchFamily="18" charset="0"/>
                          </a:rPr>
                        </m:ctrlPr>
                      </m:sSupPr>
                      <m:e>
                        <m:r>
                          <a:rPr lang="en-US" altLang="zh-TW" b="0" i="1" u="none" strike="noStrike" dirty="0" smtClean="0">
                            <a:solidFill>
                              <a:srgbClr val="374151"/>
                            </a:solidFill>
                            <a:effectLst/>
                            <a:latin typeface="Cambria Math" panose="02040503050406030204" pitchFamily="18" charset="0"/>
                            <a:cs typeface="Times New Roman" panose="02020603050405020304" pitchFamily="18" charset="0"/>
                          </a:rPr>
                          <m:t>|</m:t>
                        </m:r>
                        <m:r>
                          <a:rPr lang="en-US" altLang="zh-TW" b="0" i="1" u="none" strike="noStrike" dirty="0" smtClean="0">
                            <a:solidFill>
                              <a:srgbClr val="374151"/>
                            </a:solidFill>
                            <a:effectLst/>
                            <a:latin typeface="Cambria Math" panose="02040503050406030204" pitchFamily="18" charset="0"/>
                            <a:cs typeface="Times New Roman" panose="02020603050405020304" pitchFamily="18" charset="0"/>
                          </a:rPr>
                          <m:t>𝐸</m:t>
                        </m:r>
                        <m:r>
                          <a:rPr lang="en-US" altLang="zh-TW" b="0" i="1" u="none" strike="noStrike" dirty="0" smtClean="0">
                            <a:solidFill>
                              <a:srgbClr val="374151"/>
                            </a:solidFill>
                            <a:effectLst/>
                            <a:latin typeface="Cambria Math" panose="02040503050406030204" pitchFamily="18" charset="0"/>
                            <a:cs typeface="Times New Roman" panose="02020603050405020304" pitchFamily="18" charset="0"/>
                          </a:rPr>
                          <m:t>|</m:t>
                        </m:r>
                      </m:e>
                      <m:sup>
                        <m:r>
                          <a:rPr lang="en-US" altLang="zh-TW" b="0" i="1" u="none" strike="noStrike" dirty="0" smtClean="0">
                            <a:solidFill>
                              <a:srgbClr val="374151"/>
                            </a:solidFill>
                            <a:effectLst/>
                            <a:latin typeface="Cambria Math" panose="02040503050406030204" pitchFamily="18" charset="0"/>
                            <a:cs typeface="Times New Roman" panose="02020603050405020304" pitchFamily="18" charset="0"/>
                          </a:rPr>
                          <m:t>1/2</m:t>
                        </m:r>
                      </m:sup>
                    </m:sSup>
                    <m:sSup>
                      <m:sSupPr>
                        <m:ctrlPr>
                          <a:rPr lang="en" altLang="zh-TW" i="1" dirty="0">
                            <a:solidFill>
                              <a:srgbClr val="374151"/>
                            </a:solidFill>
                            <a:latin typeface="Cambria Math" panose="02040503050406030204" pitchFamily="18" charset="0"/>
                            <a:cs typeface="Times New Roman" panose="02020603050405020304" pitchFamily="18" charset="0"/>
                          </a:rPr>
                        </m:ctrlPr>
                      </m:sSupPr>
                      <m:e>
                        <m:r>
                          <a:rPr lang="en-US" altLang="zh-TW" i="1" dirty="0">
                            <a:solidFill>
                              <a:srgbClr val="374151"/>
                            </a:solidFill>
                            <a:latin typeface="Cambria Math" panose="02040503050406030204" pitchFamily="18" charset="0"/>
                            <a:cs typeface="Times New Roman" panose="02020603050405020304" pitchFamily="18" charset="0"/>
                          </a:rPr>
                          <m:t>|</m:t>
                        </m:r>
                        <m:r>
                          <a:rPr lang="zh-TW" altLang="en-US" i="1" dirty="0" smtClean="0">
                            <a:solidFill>
                              <a:srgbClr val="374151"/>
                            </a:solidFill>
                            <a:latin typeface="Cambria Math" panose="02040503050406030204" pitchFamily="18" charset="0"/>
                            <a:cs typeface="Times New Roman" panose="02020603050405020304" pitchFamily="18" charset="0"/>
                          </a:rPr>
                          <m:t>Ｖ</m:t>
                        </m:r>
                        <m:r>
                          <a:rPr lang="en-US" altLang="zh-TW" i="1" dirty="0">
                            <a:solidFill>
                              <a:srgbClr val="374151"/>
                            </a:solidFill>
                            <a:latin typeface="Cambria Math" panose="02040503050406030204" pitchFamily="18" charset="0"/>
                            <a:cs typeface="Times New Roman" panose="02020603050405020304" pitchFamily="18" charset="0"/>
                          </a:rPr>
                          <m:t>|</m:t>
                        </m:r>
                      </m:e>
                      <m:sup>
                        <m:r>
                          <a:rPr lang="en-US" altLang="zh-TW" b="0" i="1" dirty="0" smtClean="0">
                            <a:solidFill>
                              <a:srgbClr val="374151"/>
                            </a:solidFill>
                            <a:latin typeface="Cambria Math" panose="02040503050406030204" pitchFamily="18" charset="0"/>
                            <a:cs typeface="Times New Roman" panose="02020603050405020304" pitchFamily="18" charset="0"/>
                          </a:rPr>
                          <m:t>2</m:t>
                        </m:r>
                        <m:r>
                          <a:rPr lang="en-US" altLang="zh-TW" i="1" dirty="0">
                            <a:solidFill>
                              <a:srgbClr val="374151"/>
                            </a:solidFill>
                            <a:latin typeface="Cambria Math" panose="02040503050406030204" pitchFamily="18" charset="0"/>
                            <a:cs typeface="Times New Roman" panose="02020603050405020304" pitchFamily="18" charset="0"/>
                          </a:rPr>
                          <m:t>/</m:t>
                        </m:r>
                        <m:r>
                          <a:rPr lang="en-US" altLang="zh-TW" b="0" i="1" dirty="0" smtClean="0">
                            <a:solidFill>
                              <a:srgbClr val="374151"/>
                            </a:solidFill>
                            <a:latin typeface="Cambria Math" panose="02040503050406030204" pitchFamily="18" charset="0"/>
                            <a:cs typeface="Times New Roman" panose="02020603050405020304" pitchFamily="18" charset="0"/>
                          </a:rPr>
                          <m:t>3</m:t>
                        </m:r>
                      </m:sup>
                    </m:sSup>
                    <m:r>
                      <a:rPr lang="en" altLang="zh-TW" b="0" i="1" u="none" strike="noStrike" dirty="0" smtClean="0">
                        <a:solidFill>
                          <a:srgbClr val="374151"/>
                        </a:solidFill>
                        <a:effectLst/>
                        <a:latin typeface="Cambria Math" panose="02040503050406030204" pitchFamily="18" charset="0"/>
                        <a:cs typeface="Times New Roman" panose="02020603050405020304" pitchFamily="18" charset="0"/>
                      </a:rPr>
                      <m:t>}</m:t>
                    </m:r>
                    <m:r>
                      <m:rPr>
                        <m:sty m:val="p"/>
                      </m:rPr>
                      <a:rPr lang="en" altLang="zh-TW" b="0" i="1" u="none" strike="noStrike" dirty="0" smtClean="0">
                        <a:solidFill>
                          <a:srgbClr val="374151"/>
                        </a:solidFill>
                        <a:effectLst/>
                        <a:latin typeface="Cambria Math" panose="02040503050406030204" pitchFamily="18" charset="0"/>
                        <a:cs typeface="Times New Roman" panose="02020603050405020304" pitchFamily="18" charset="0"/>
                      </a:rPr>
                      <m:t>log</m:t>
                    </m:r>
                    <m:r>
                      <a:rPr lang="en" altLang="zh-TW" b="0" i="1" u="none" strike="noStrike" dirty="0" smtClean="0">
                        <a:solidFill>
                          <a:srgbClr val="374151"/>
                        </a:solidFill>
                        <a:effectLst/>
                        <a:latin typeface="Cambria Math" panose="02040503050406030204" pitchFamily="18" charset="0"/>
                        <a:cs typeface="Times New Roman" panose="02020603050405020304" pitchFamily="18" charset="0"/>
                      </a:rPr>
                      <m:t>⁡</m:t>
                    </m:r>
                    <m:r>
                      <a:rPr lang="en" altLang="zh-TW" b="0" i="1" u="none" strike="noStrike" dirty="0" smtClean="0">
                        <a:solidFill>
                          <a:srgbClr val="374151"/>
                        </a:solidFill>
                        <a:effectLst/>
                        <a:latin typeface="Cambria Math" panose="02040503050406030204" pitchFamily="18" charset="0"/>
                        <a:cs typeface="Times New Roman" panose="02020603050405020304" pitchFamily="18" charset="0"/>
                      </a:rPr>
                      <m:t>𝑈</m:t>
                    </m:r>
                    <m:r>
                      <a:rPr lang="en" altLang="zh-TW" b="0" i="1" u="none" strike="noStrike" dirty="0" smtClean="0">
                        <a:solidFill>
                          <a:srgbClr val="374151"/>
                        </a:solidFill>
                        <a:effectLst/>
                        <a:latin typeface="Cambria Math" panose="02040503050406030204" pitchFamily="18" charset="0"/>
                        <a:cs typeface="Times New Roman" panose="02020603050405020304" pitchFamily="18" charset="0"/>
                      </a:rPr>
                      <m:t>).</m:t>
                    </m:r>
                  </m:oMath>
                </a14:m>
                <a:endParaRPr lang="zh-TW" altLang="en-US" dirty="0">
                  <a:latin typeface="Times New Roman" panose="02020603050405020304" pitchFamily="18" charset="0"/>
                  <a:cs typeface="Times New Roman" panose="02020603050405020304" pitchFamily="18" charset="0"/>
                </a:endParaRPr>
              </a:p>
            </p:txBody>
          </p:sp>
        </mc:Choice>
        <mc:Fallback xmlns="">
          <p:sp>
            <p:nvSpPr>
              <p:cNvPr id="9" name="文字方塊 8">
                <a:extLst>
                  <a:ext uri="{FF2B5EF4-FFF2-40B4-BE49-F238E27FC236}">
                    <a16:creationId xmlns:a16="http://schemas.microsoft.com/office/drawing/2014/main" id="{EDF85DFD-7B60-73BE-4E61-1C888E60E7C4}"/>
                  </a:ext>
                </a:extLst>
              </p:cNvPr>
              <p:cNvSpPr txBox="1">
                <a:spLocks noRot="1" noChangeAspect="1" noMove="1" noResize="1" noEditPoints="1" noAdjustHandles="1" noChangeArrowheads="1" noChangeShapeType="1" noTextEdit="1"/>
              </p:cNvSpPr>
              <p:nvPr/>
            </p:nvSpPr>
            <p:spPr>
              <a:xfrm>
                <a:off x="1462176" y="1198195"/>
                <a:ext cx="10356013" cy="4622227"/>
              </a:xfrm>
              <a:prstGeom prst="rect">
                <a:avLst/>
              </a:prstGeom>
              <a:blipFill>
                <a:blip r:embed="rId2"/>
                <a:stretch>
                  <a:fillRect l="-735" t="-822"/>
                </a:stretch>
              </a:blipFill>
            </p:spPr>
            <p:txBody>
              <a:bodyPr/>
              <a:lstStyle/>
              <a:p>
                <a:r>
                  <a:rPr lang="zh-TW" altLang="en-US">
                    <a:noFill/>
                  </a:rPr>
                  <a:t> </a:t>
                </a:r>
              </a:p>
            </p:txBody>
          </p:sp>
        </mc:Fallback>
      </mc:AlternateContent>
      <p:sp>
        <p:nvSpPr>
          <p:cNvPr id="5" name="投影片編號版面配置區 4">
            <a:extLst>
              <a:ext uri="{FF2B5EF4-FFF2-40B4-BE49-F238E27FC236}">
                <a16:creationId xmlns:a16="http://schemas.microsoft.com/office/drawing/2014/main" id="{97CA7BD9-D0F5-AE04-F045-B198833305E6}"/>
              </a:ext>
            </a:extLst>
          </p:cNvPr>
          <p:cNvSpPr>
            <a:spLocks noGrp="1"/>
          </p:cNvSpPr>
          <p:nvPr>
            <p:ph type="sldNum" sz="quarter" idx="12"/>
          </p:nvPr>
        </p:nvSpPr>
        <p:spPr/>
        <p:txBody>
          <a:bodyPr/>
          <a:lstStyle/>
          <a:p>
            <a:fld id="{A765C936-0AB1-DC44-825D-7DF420A117FC}" type="slidenum">
              <a:rPr kumimoji="1" lang="zh-TW" altLang="en-US" smtClean="0"/>
              <a:t>21</a:t>
            </a:fld>
            <a:endParaRPr kumimoji="1" lang="zh-TW" altLang="en-US"/>
          </a:p>
        </p:txBody>
      </p:sp>
      <p:sp>
        <p:nvSpPr>
          <p:cNvPr id="11" name="文字方塊 10">
            <a:extLst>
              <a:ext uri="{FF2B5EF4-FFF2-40B4-BE49-F238E27FC236}">
                <a16:creationId xmlns:a16="http://schemas.microsoft.com/office/drawing/2014/main" id="{34CA8075-0200-26E8-967C-B48A729F43BE}"/>
              </a:ext>
            </a:extLst>
          </p:cNvPr>
          <p:cNvSpPr txBox="1"/>
          <p:nvPr/>
        </p:nvSpPr>
        <p:spPr>
          <a:xfrm>
            <a:off x="1615937" y="-2035518"/>
            <a:ext cx="11884712" cy="2513516"/>
          </a:xfrm>
          <a:prstGeom prst="rect">
            <a:avLst/>
          </a:prstGeom>
        </p:spPr>
        <p:txBody>
          <a:bodyPr vert="horz" lIns="91440" tIns="45720" rIns="91440" bIns="45720" rtlCol="0" anchor="b">
            <a:noAutofit/>
          </a:bodyPr>
          <a:lstStyle/>
          <a:p>
            <a:pPr algn="ctr">
              <a:lnSpc>
                <a:spcPct val="90000"/>
              </a:lnSpc>
              <a:spcBef>
                <a:spcPct val="0"/>
              </a:spcBef>
              <a:spcAft>
                <a:spcPts val="600"/>
              </a:spcAft>
            </a:pPr>
            <a:r>
              <a:rPr kumimoji="1" lang="en-US" altLang="zh-TW" sz="1400" b="1" kern="1200" dirty="0">
                <a:solidFill>
                  <a:schemeClr val="bg2"/>
                </a:solidFill>
                <a:latin typeface="Times New Roman" panose="02020603050405020304" pitchFamily="18" charset="0"/>
                <a:ea typeface="+mj-ea"/>
                <a:cs typeface="Times New Roman" panose="02020603050405020304" pitchFamily="18" charset="0"/>
              </a:rPr>
              <a:t>Max flow /</a:t>
            </a:r>
            <a:r>
              <a:rPr kumimoji="1" lang="en-US" altLang="zh-TW" sz="1400" b="1" kern="1200" dirty="0" err="1">
                <a:solidFill>
                  <a:schemeClr val="bg2"/>
                </a:solidFill>
                <a:latin typeface="Times New Roman" panose="02020603050405020304" pitchFamily="18" charset="0"/>
                <a:cs typeface="Times New Roman" panose="02020603050405020304" pitchFamily="18" charset="0"/>
              </a:rPr>
              <a:t>Ford&amp;Fulkerson’s</a:t>
            </a:r>
            <a:r>
              <a:rPr kumimoji="1" lang="en-US" altLang="zh-TW" sz="1400" b="1" kern="1200" dirty="0">
                <a:solidFill>
                  <a:schemeClr val="bg2"/>
                </a:solidFill>
                <a:latin typeface="Times New Roman" panose="02020603050405020304" pitchFamily="18" charset="0"/>
                <a:cs typeface="Times New Roman" panose="02020603050405020304" pitchFamily="18" charset="0"/>
              </a:rPr>
              <a:t> Algorithm/</a:t>
            </a:r>
            <a:r>
              <a:rPr kumimoji="1" lang="en-US" altLang="zh-TW" sz="1400" b="1" kern="1200" dirty="0">
                <a:solidFill>
                  <a:schemeClr val="bg2"/>
                </a:solidFill>
                <a:latin typeface="Times New Roman" panose="02020603050405020304" pitchFamily="18" charset="0"/>
                <a:ea typeface="+mj-ea"/>
                <a:cs typeface="Times New Roman" panose="02020603050405020304" pitchFamily="18" charset="0"/>
              </a:rPr>
              <a:t>Dinitz Algorithm/ Compare/</a:t>
            </a:r>
            <a:r>
              <a:rPr lang="en" altLang="zh-TW" sz="1400" b="1" i="0" u="none" strike="noStrike" dirty="0">
                <a:solidFill>
                  <a:schemeClr val="bg2"/>
                </a:solidFill>
                <a:effectLst/>
                <a:latin typeface="Times New Roman" panose="02020603050405020304" pitchFamily="18" charset="0"/>
                <a:cs typeface="Times New Roman" panose="02020603050405020304" pitchFamily="18" charset="0"/>
              </a:rPr>
              <a:t>Implementation of DA by </a:t>
            </a:r>
            <a:r>
              <a:rPr lang="en" altLang="zh-TW" sz="1400" b="1" i="0" u="none" strike="noStrike" dirty="0" err="1">
                <a:solidFill>
                  <a:schemeClr val="bg2"/>
                </a:solidFill>
                <a:effectLst/>
                <a:latin typeface="Times New Roman" panose="02020603050405020304" pitchFamily="18" charset="0"/>
                <a:cs typeface="Times New Roman" panose="02020603050405020304" pitchFamily="18" charset="0"/>
              </a:rPr>
              <a:t>Cherkassky</a:t>
            </a:r>
            <a:r>
              <a:rPr lang="en" altLang="zh-TW" sz="1400" b="1" i="0" u="none" strike="noStrike" dirty="0">
                <a:solidFill>
                  <a:schemeClr val="bg2"/>
                </a:solidFill>
                <a:effectLst/>
                <a:latin typeface="Times New Roman" panose="02020603050405020304" pitchFamily="18" charset="0"/>
                <a:cs typeface="Times New Roman" panose="02020603050405020304" pitchFamily="18" charset="0"/>
              </a:rPr>
              <a:t>/ </a:t>
            </a:r>
            <a:r>
              <a:rPr lang="en" altLang="zh-TW" sz="1400" b="1" i="0" u="none" strike="noStrike" dirty="0">
                <a:effectLst/>
                <a:latin typeface="Times New Roman" panose="02020603050405020304" pitchFamily="18" charset="0"/>
                <a:cs typeface="Times New Roman" panose="02020603050405020304" pitchFamily="18" charset="0"/>
              </a:rPr>
              <a:t>Further</a:t>
            </a:r>
            <a:endParaRPr lang="en-US" altLang="zh-TW" sz="1400" b="1" kern="1200" dirty="0">
              <a:latin typeface="Times New Roman" panose="02020603050405020304" pitchFamily="18" charset="0"/>
              <a:ea typeface="+mj-ea"/>
              <a:cs typeface="Times New Roman" panose="02020603050405020304" pitchFamily="18" charset="0"/>
            </a:endParaRPr>
          </a:p>
        </p:txBody>
      </p:sp>
    </p:spTree>
    <p:extLst>
      <p:ext uri="{BB962C8B-B14F-4D97-AF65-F5344CB8AC3E}">
        <p14:creationId xmlns:p14="http://schemas.microsoft.com/office/powerpoint/2010/main" val="41196663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278ADA9-6383-4BDD-80D2-8899A40268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484B7147-B0F6-40ED-B5A2-FF72BC8198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Rectangle 12">
            <a:extLst>
              <a:ext uri="{FF2B5EF4-FFF2-40B4-BE49-F238E27FC236}">
                <a16:creationId xmlns:a16="http://schemas.microsoft.com/office/drawing/2014/main" id="{B36D2DE0-0628-4A9A-A59D-7BA8B5EB30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48E405C9-94BE-41DA-928C-DEC9A8550E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15929" y="148929"/>
            <a:ext cx="6560142" cy="656014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 name="標題 1">
            <a:extLst>
              <a:ext uri="{FF2B5EF4-FFF2-40B4-BE49-F238E27FC236}">
                <a16:creationId xmlns:a16="http://schemas.microsoft.com/office/drawing/2014/main" id="{5B38E031-0E43-6049-2858-FB6EC2C2CB45}"/>
              </a:ext>
            </a:extLst>
          </p:cNvPr>
          <p:cNvSpPr>
            <a:spLocks noGrp="1"/>
          </p:cNvSpPr>
          <p:nvPr>
            <p:ph type="title"/>
          </p:nvPr>
        </p:nvSpPr>
        <p:spPr>
          <a:xfrm>
            <a:off x="3315031" y="1380754"/>
            <a:ext cx="5561938" cy="2513516"/>
          </a:xfrm>
        </p:spPr>
        <p:txBody>
          <a:bodyPr vert="horz" lIns="91440" tIns="45720" rIns="91440" bIns="45720" rtlCol="0" anchor="b">
            <a:normAutofit/>
          </a:bodyPr>
          <a:lstStyle/>
          <a:p>
            <a:pPr algn="ctr"/>
            <a:r>
              <a:rPr kumimoji="1" lang="en-US" altLang="zh-TW" sz="2800" b="1" kern="1200" dirty="0">
                <a:solidFill>
                  <a:schemeClr val="tx1"/>
                </a:solidFill>
                <a:latin typeface="Times New Roman" panose="02020603050405020304" pitchFamily="18" charset="0"/>
                <a:cs typeface="Times New Roman" panose="02020603050405020304" pitchFamily="18" charset="0"/>
              </a:rPr>
              <a:t>The end</a:t>
            </a:r>
          </a:p>
        </p:txBody>
      </p:sp>
      <p:sp>
        <p:nvSpPr>
          <p:cNvPr id="4" name="投影片編號版面配置區 3">
            <a:extLst>
              <a:ext uri="{FF2B5EF4-FFF2-40B4-BE49-F238E27FC236}">
                <a16:creationId xmlns:a16="http://schemas.microsoft.com/office/drawing/2014/main" id="{A754E37C-1424-B8BC-36CA-B60B873E3695}"/>
              </a:ext>
            </a:extLst>
          </p:cNvPr>
          <p:cNvSpPr>
            <a:spLocks noGrp="1"/>
          </p:cNvSpPr>
          <p:nvPr>
            <p:ph type="sldNum" sz="quarter" idx="12"/>
          </p:nvPr>
        </p:nvSpPr>
        <p:spPr>
          <a:xfrm>
            <a:off x="10467444" y="6356350"/>
            <a:ext cx="886355" cy="365125"/>
          </a:xfrm>
        </p:spPr>
        <p:txBody>
          <a:bodyPr vert="horz" lIns="91440" tIns="45720" rIns="91440" bIns="45720" rtlCol="0" anchor="ctr">
            <a:normAutofit/>
          </a:bodyPr>
          <a:lstStyle/>
          <a:p>
            <a:pPr>
              <a:spcAft>
                <a:spcPts val="600"/>
              </a:spcAft>
            </a:pPr>
            <a:fld id="{A765C936-0AB1-DC44-825D-7DF420A117FC}" type="slidenum">
              <a:rPr kumimoji="1" lang="en-US" altLang="zh-TW">
                <a:solidFill>
                  <a:srgbClr val="FFFFFF"/>
                </a:solidFill>
              </a:rPr>
              <a:pPr>
                <a:spcAft>
                  <a:spcPts val="600"/>
                </a:spcAft>
              </a:pPr>
              <a:t>22</a:t>
            </a:fld>
            <a:endParaRPr kumimoji="1" lang="en-US" altLang="zh-TW">
              <a:solidFill>
                <a:srgbClr val="FFFFFF"/>
              </a:solidFill>
            </a:endParaRPr>
          </a:p>
        </p:txBody>
      </p:sp>
      <p:sp>
        <p:nvSpPr>
          <p:cNvPr id="17" name="Arc 16">
            <a:extLst>
              <a:ext uri="{FF2B5EF4-FFF2-40B4-BE49-F238E27FC236}">
                <a16:creationId xmlns:a16="http://schemas.microsoft.com/office/drawing/2014/main" id="{D2091A72-D5BB-42AC-8FD3-F7747D9086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9222429" flipV="1">
            <a:off x="2494119" y="6170"/>
            <a:ext cx="6816262" cy="6816262"/>
          </a:xfrm>
          <a:prstGeom prst="arc">
            <a:avLst>
              <a:gd name="adj1" fmla="val 16200000"/>
              <a:gd name="adj2" fmla="val 20093138"/>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9" name="Oval 18">
            <a:extLst>
              <a:ext uri="{FF2B5EF4-FFF2-40B4-BE49-F238E27FC236}">
                <a16:creationId xmlns:a16="http://schemas.microsoft.com/office/drawing/2014/main" id="{6ED12BFC-A737-46AF-8411-481112D54B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00995" y="5310973"/>
            <a:ext cx="705948" cy="686798"/>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601050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7">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9">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5" name="文字方塊 4">
                <a:extLst>
                  <a:ext uri="{FF2B5EF4-FFF2-40B4-BE49-F238E27FC236}">
                    <a16:creationId xmlns:a16="http://schemas.microsoft.com/office/drawing/2014/main" id="{937227A9-ACCB-DA99-0621-E23A584A7592}"/>
                  </a:ext>
                </a:extLst>
              </p:cNvPr>
              <p:cNvSpPr txBox="1"/>
              <p:nvPr/>
            </p:nvSpPr>
            <p:spPr>
              <a:xfrm>
                <a:off x="1023254" y="1377037"/>
                <a:ext cx="7940232" cy="1760290"/>
              </a:xfrm>
              <a:prstGeom prst="rect">
                <a:avLst/>
              </a:prstGeom>
              <a:noFill/>
            </p:spPr>
            <p:txBody>
              <a:bodyPr wrap="square" rtlCol="0">
                <a:spAutoFit/>
              </a:bodyPr>
              <a:lstStyle/>
              <a:p>
                <a:pPr>
                  <a:lnSpc>
                    <a:spcPct val="150000"/>
                  </a:lnSpc>
                </a:pPr>
                <a14:m>
                  <m:oMath xmlns:m="http://schemas.openxmlformats.org/officeDocument/2006/math">
                    <m:r>
                      <m:rPr>
                        <m:sty m:val="p"/>
                      </m:rPr>
                      <a:rPr lang="en" altLang="zh-TW" b="0" i="0" u="none" strike="noStrike" dirty="0" smtClean="0">
                        <a:solidFill>
                          <a:srgbClr val="343541"/>
                        </a:solidFill>
                        <a:effectLst/>
                        <a:latin typeface="Cambria Math" panose="02040503050406030204" pitchFamily="18" charset="0"/>
                      </a:rPr>
                      <m:t>A</m:t>
                    </m:r>
                    <m:r>
                      <a:rPr lang="en" altLang="zh-TW" b="0" i="0" u="none" strike="noStrike" dirty="0" smtClean="0">
                        <a:solidFill>
                          <a:srgbClr val="343541"/>
                        </a:solidFill>
                        <a:effectLst/>
                        <a:latin typeface="Cambria Math" panose="02040503050406030204" pitchFamily="18" charset="0"/>
                      </a:rPr>
                      <m:t> </m:t>
                    </m:r>
                    <m:r>
                      <m:rPr>
                        <m:sty m:val="p"/>
                      </m:rPr>
                      <a:rPr lang="en" altLang="zh-TW" b="0" i="0" u="none" strike="noStrike" dirty="0" smtClean="0">
                        <a:solidFill>
                          <a:srgbClr val="343541"/>
                        </a:solidFill>
                        <a:effectLst/>
                        <a:latin typeface="Cambria Math" panose="02040503050406030204" pitchFamily="18" charset="0"/>
                      </a:rPr>
                      <m:t>capacitated</m:t>
                    </m:r>
                    <m:r>
                      <a:rPr lang="en" altLang="zh-TW" b="0" i="0" u="none" strike="noStrike" dirty="0" smtClean="0">
                        <a:solidFill>
                          <a:srgbClr val="343541"/>
                        </a:solidFill>
                        <a:effectLst/>
                        <a:latin typeface="Cambria Math" panose="02040503050406030204" pitchFamily="18" charset="0"/>
                      </a:rPr>
                      <m:t> </m:t>
                    </m:r>
                    <m:r>
                      <m:rPr>
                        <m:sty m:val="p"/>
                      </m:rPr>
                      <a:rPr lang="en" altLang="zh-TW" b="0" i="0" u="none" strike="noStrike" dirty="0" smtClean="0">
                        <a:solidFill>
                          <a:srgbClr val="343541"/>
                        </a:solidFill>
                        <a:effectLst/>
                        <a:latin typeface="Cambria Math" panose="02040503050406030204" pitchFamily="18" charset="0"/>
                      </a:rPr>
                      <m:t>directed</m:t>
                    </m:r>
                    <m:r>
                      <a:rPr lang="en" altLang="zh-TW" b="0" i="0" u="none" strike="noStrike" dirty="0" smtClean="0">
                        <a:solidFill>
                          <a:srgbClr val="343541"/>
                        </a:solidFill>
                        <a:effectLst/>
                        <a:latin typeface="Cambria Math" panose="02040503050406030204" pitchFamily="18" charset="0"/>
                      </a:rPr>
                      <m:t> </m:t>
                    </m:r>
                    <m:r>
                      <m:rPr>
                        <m:sty m:val="p"/>
                      </m:rPr>
                      <a:rPr lang="en" altLang="zh-TW" b="0" i="0" u="none" strike="noStrike" dirty="0" smtClean="0">
                        <a:solidFill>
                          <a:srgbClr val="343541"/>
                        </a:solidFill>
                        <a:effectLst/>
                        <a:latin typeface="Cambria Math" panose="02040503050406030204" pitchFamily="18" charset="0"/>
                      </a:rPr>
                      <m:t>graph</m:t>
                    </m:r>
                    <m:r>
                      <a:rPr lang="en" altLang="zh-TW" b="0" i="0" u="none" strike="noStrike" dirty="0" smtClean="0">
                        <a:solidFill>
                          <a:srgbClr val="343541"/>
                        </a:solidFill>
                        <a:effectLst/>
                        <a:latin typeface="Cambria Math" panose="02040503050406030204" pitchFamily="18" charset="0"/>
                      </a:rPr>
                      <m:t> </m:t>
                    </m:r>
                    <m:r>
                      <a:rPr lang="en" altLang="zh-TW" b="0" i="1" u="none" strike="noStrike" dirty="0" smtClean="0">
                        <a:solidFill>
                          <a:srgbClr val="343541"/>
                        </a:solidFill>
                        <a:effectLst/>
                        <a:latin typeface="Cambria Math" panose="02040503050406030204" pitchFamily="18" charset="0"/>
                      </a:rPr>
                      <m:t>𝐺</m:t>
                    </m:r>
                    <m:r>
                      <a:rPr lang="en" altLang="zh-TW" b="0" i="1" u="none" strike="noStrike" dirty="0" smtClean="0">
                        <a:solidFill>
                          <a:srgbClr val="343541"/>
                        </a:solidFill>
                        <a:effectLst/>
                        <a:latin typeface="Cambria Math" panose="02040503050406030204" pitchFamily="18" charset="0"/>
                      </a:rPr>
                      <m:t> = ( </m:t>
                    </m:r>
                    <m:r>
                      <a:rPr lang="en" altLang="zh-TW" b="0" i="1" u="none" strike="noStrike" dirty="0" smtClean="0">
                        <a:solidFill>
                          <a:srgbClr val="343541"/>
                        </a:solidFill>
                        <a:effectLst/>
                        <a:latin typeface="Cambria Math" panose="02040503050406030204" pitchFamily="18" charset="0"/>
                      </a:rPr>
                      <m:t>𝑉</m:t>
                    </m:r>
                    <m:r>
                      <a:rPr lang="en" altLang="zh-TW" b="0" i="1" u="none" strike="noStrike" dirty="0" smtClean="0">
                        <a:solidFill>
                          <a:srgbClr val="343541"/>
                        </a:solidFill>
                        <a:effectLst/>
                        <a:latin typeface="Cambria Math" panose="02040503050406030204" pitchFamily="18" charset="0"/>
                      </a:rPr>
                      <m:t> , </m:t>
                    </m:r>
                    <m:r>
                      <a:rPr lang="en" altLang="zh-TW" b="0" i="1" u="none" strike="noStrike" dirty="0" smtClean="0">
                        <a:solidFill>
                          <a:srgbClr val="343541"/>
                        </a:solidFill>
                        <a:effectLst/>
                        <a:latin typeface="Cambria Math" panose="02040503050406030204" pitchFamily="18" charset="0"/>
                      </a:rPr>
                      <m:t>𝐸</m:t>
                    </m:r>
                    <m:r>
                      <a:rPr lang="en" altLang="zh-TW" b="0" i="1" u="none" strike="noStrike" dirty="0" smtClean="0">
                        <a:solidFill>
                          <a:srgbClr val="343541"/>
                        </a:solidFill>
                        <a:effectLst/>
                        <a:latin typeface="Cambria Math" panose="02040503050406030204" pitchFamily="18" charset="0"/>
                      </a:rPr>
                      <m:t> , </m:t>
                    </m:r>
                    <m:r>
                      <a:rPr lang="en" altLang="zh-TW" b="0" i="1" u="none" strike="noStrike" dirty="0" smtClean="0">
                        <a:solidFill>
                          <a:srgbClr val="343541"/>
                        </a:solidFill>
                        <a:effectLst/>
                        <a:latin typeface="Cambria Math" panose="02040503050406030204" pitchFamily="18" charset="0"/>
                      </a:rPr>
                      <m:t>𝑐</m:t>
                    </m:r>
                    <m:r>
                      <a:rPr lang="en" altLang="zh-TW" b="0" i="1" u="none" strike="noStrike" dirty="0" smtClean="0">
                        <a:solidFill>
                          <a:srgbClr val="343541"/>
                        </a:solidFill>
                        <a:effectLst/>
                        <a:latin typeface="Cambria Math" panose="02040503050406030204" pitchFamily="18" charset="0"/>
                      </a:rPr>
                      <m:t> )</m:t>
                    </m:r>
                  </m:oMath>
                </a14:m>
                <a:r>
                  <a:rPr kumimoji="1" lang="zh-TW" altLang="en-US" b="0" i="1" dirty="0">
                    <a:latin typeface="Times New Roman" panose="02020603050405020304" pitchFamily="18" charset="0"/>
                    <a:cs typeface="Times New Roman" panose="02020603050405020304" pitchFamily="18" charset="0"/>
                  </a:rPr>
                  <a:t> </a:t>
                </a:r>
                <a:endParaRPr kumimoji="1" lang="en-US" altLang="zh-TW" b="0" i="1" dirty="0">
                  <a:latin typeface="Times New Roman" panose="02020603050405020304" pitchFamily="18" charset="0"/>
                  <a:cs typeface="Times New Roman" panose="02020603050405020304" pitchFamily="18" charset="0"/>
                </a:endParaRPr>
              </a:p>
              <a:p>
                <a:pPr>
                  <a:lnSpc>
                    <a:spcPct val="150000"/>
                  </a:lnSpc>
                </a:pPr>
                <a14:m>
                  <m:oMath xmlns:m="http://schemas.openxmlformats.org/officeDocument/2006/math">
                    <m:r>
                      <a:rPr kumimoji="1" lang="en-US" altLang="zh-TW" b="0" i="1" smtClean="0">
                        <a:latin typeface="Cambria Math" panose="02040503050406030204" pitchFamily="18" charset="0"/>
                      </a:rPr>
                      <m:t>1. </m:t>
                    </m:r>
                    <m:r>
                      <a:rPr kumimoji="1" lang="en-US" altLang="zh-TW" b="0" i="1" smtClean="0">
                        <a:latin typeface="Cambria Math" panose="02040503050406030204" pitchFamily="18" charset="0"/>
                      </a:rPr>
                      <m:t>𝐶𝑎𝑝𝑎𝑐𝑖𝑡𝑦</m:t>
                    </m:r>
                    <m:r>
                      <a:rPr kumimoji="1" lang="en-US" altLang="zh-TW" b="0" i="1" smtClean="0">
                        <a:latin typeface="Cambria Math" panose="02040503050406030204" pitchFamily="18" charset="0"/>
                      </a:rPr>
                      <m:t> </m:t>
                    </m:r>
                    <m:r>
                      <a:rPr kumimoji="1" lang="en-US" altLang="zh-TW" b="0" i="1" smtClean="0">
                        <a:latin typeface="Cambria Math" panose="02040503050406030204" pitchFamily="18" charset="0"/>
                      </a:rPr>
                      <m:t>𝑐𝑜𝑛𝑠𝑡𝑟𝑎𝑖𝑛𝑡</m:t>
                    </m:r>
                    <m:r>
                      <a:rPr kumimoji="1" lang="en-US" altLang="zh-TW" b="0" i="1" smtClean="0">
                        <a:latin typeface="Cambria Math" panose="02040503050406030204" pitchFamily="18" charset="0"/>
                      </a:rPr>
                      <m:t> </m:t>
                    </m:r>
                    <m:r>
                      <a:rPr kumimoji="1" lang="zh-TW" altLang="en-US" i="1" smtClean="0">
                        <a:latin typeface="Cambria Math" panose="02040503050406030204" pitchFamily="18" charset="0"/>
                      </a:rPr>
                      <m:t>∀</m:t>
                    </m:r>
                    <m:r>
                      <a:rPr kumimoji="1" lang="en-US" altLang="zh-TW" b="0" i="1" smtClean="0">
                        <a:latin typeface="Cambria Math" panose="02040503050406030204" pitchFamily="18" charset="0"/>
                      </a:rPr>
                      <m:t>𝑒</m:t>
                    </m:r>
                    <m:r>
                      <a:rPr kumimoji="1" lang="en-US" altLang="zh-TW" b="0" i="1" smtClean="0">
                        <a:latin typeface="Cambria Math" panose="02040503050406030204" pitchFamily="18" charset="0"/>
                        <a:ea typeface="Cambria Math" panose="02040503050406030204" pitchFamily="18" charset="0"/>
                      </a:rPr>
                      <m:t>∈</m:t>
                    </m:r>
                    <m:r>
                      <a:rPr kumimoji="1" lang="en-US" altLang="zh-TW" b="0" i="1" smtClean="0">
                        <a:latin typeface="Cambria Math" panose="02040503050406030204" pitchFamily="18" charset="0"/>
                        <a:ea typeface="Cambria Math" panose="02040503050406030204" pitchFamily="18" charset="0"/>
                      </a:rPr>
                      <m:t>𝐸</m:t>
                    </m:r>
                    <m:r>
                      <a:rPr kumimoji="1" lang="en-US" altLang="zh-TW" b="0" i="1" smtClean="0">
                        <a:latin typeface="Cambria Math" panose="02040503050406030204" pitchFamily="18" charset="0"/>
                        <a:ea typeface="Cambria Math" panose="02040503050406030204" pitchFamily="18" charset="0"/>
                      </a:rPr>
                      <m:t>:0≤</m:t>
                    </m:r>
                    <m:r>
                      <a:rPr kumimoji="1" lang="en-US" altLang="zh-TW" b="0" i="1" smtClean="0">
                        <a:latin typeface="Cambria Math" panose="02040503050406030204" pitchFamily="18" charset="0"/>
                        <a:ea typeface="Cambria Math" panose="02040503050406030204" pitchFamily="18" charset="0"/>
                      </a:rPr>
                      <m:t>𝑓</m:t>
                    </m:r>
                    <m:d>
                      <m:dPr>
                        <m:ctrlPr>
                          <a:rPr kumimoji="1" lang="en-US" altLang="zh-TW" b="0" i="1" smtClean="0">
                            <a:latin typeface="Cambria Math" panose="02040503050406030204" pitchFamily="18" charset="0"/>
                            <a:ea typeface="Cambria Math" panose="02040503050406030204" pitchFamily="18" charset="0"/>
                          </a:rPr>
                        </m:ctrlPr>
                      </m:dPr>
                      <m:e>
                        <m:r>
                          <a:rPr kumimoji="1" lang="en-US" altLang="zh-TW" b="0" i="1" smtClean="0">
                            <a:latin typeface="Cambria Math" panose="02040503050406030204" pitchFamily="18" charset="0"/>
                            <a:ea typeface="Cambria Math" panose="02040503050406030204" pitchFamily="18" charset="0"/>
                          </a:rPr>
                          <m:t>𝑒</m:t>
                        </m:r>
                      </m:e>
                    </m:d>
                    <m:r>
                      <a:rPr kumimoji="1" lang="en-US" altLang="zh-TW" b="0" i="1" smtClean="0">
                        <a:latin typeface="Cambria Math" panose="02040503050406030204" pitchFamily="18" charset="0"/>
                        <a:ea typeface="Cambria Math" panose="02040503050406030204" pitchFamily="18" charset="0"/>
                      </a:rPr>
                      <m:t>≤</m:t>
                    </m:r>
                    <m:r>
                      <a:rPr kumimoji="1" lang="en-US" altLang="zh-TW" b="0" i="1" smtClean="0">
                        <a:latin typeface="Cambria Math" panose="02040503050406030204" pitchFamily="18" charset="0"/>
                        <a:ea typeface="Cambria Math" panose="02040503050406030204" pitchFamily="18" charset="0"/>
                      </a:rPr>
                      <m:t>𝑐</m:t>
                    </m:r>
                    <m:r>
                      <a:rPr kumimoji="1" lang="en-US" altLang="zh-TW" b="0" i="1" smtClean="0">
                        <a:latin typeface="Cambria Math" panose="02040503050406030204" pitchFamily="18" charset="0"/>
                        <a:ea typeface="Cambria Math" panose="02040503050406030204" pitchFamily="18" charset="0"/>
                      </a:rPr>
                      <m:t>(</m:t>
                    </m:r>
                    <m:r>
                      <a:rPr kumimoji="1" lang="en-US" altLang="zh-TW" b="0" i="1" smtClean="0">
                        <a:latin typeface="Cambria Math" panose="02040503050406030204" pitchFamily="18" charset="0"/>
                        <a:ea typeface="Cambria Math" panose="02040503050406030204" pitchFamily="18" charset="0"/>
                      </a:rPr>
                      <m:t>𝑒</m:t>
                    </m:r>
                    <m:r>
                      <a:rPr kumimoji="1" lang="en-US" altLang="zh-TW" b="0" i="1" smtClean="0">
                        <a:latin typeface="Cambria Math" panose="02040503050406030204" pitchFamily="18" charset="0"/>
                        <a:ea typeface="Cambria Math" panose="02040503050406030204" pitchFamily="18" charset="0"/>
                      </a:rPr>
                      <m:t>)</m:t>
                    </m:r>
                  </m:oMath>
                </a14:m>
                <a:r>
                  <a:rPr kumimoji="1" lang="en-US" altLang="zh-TW" dirty="0">
                    <a:latin typeface="Times New Roman" panose="02020603050405020304" pitchFamily="18" charset="0"/>
                    <a:cs typeface="Times New Roman" panose="02020603050405020304" pitchFamily="18" charset="0"/>
                  </a:rPr>
                  <a:t> </a:t>
                </a:r>
              </a:p>
              <a:p>
                <a:pPr>
                  <a:lnSpc>
                    <a:spcPct val="150000"/>
                  </a:lnSpc>
                </a:pPr>
                <a14:m>
                  <m:oMath xmlns:m="http://schemas.openxmlformats.org/officeDocument/2006/math">
                    <m:r>
                      <a:rPr kumimoji="1" lang="en-US" altLang="zh-TW" b="0" i="1" smtClean="0">
                        <a:latin typeface="Cambria Math" panose="02040503050406030204" pitchFamily="18" charset="0"/>
                      </a:rPr>
                      <m:t>2. </m:t>
                    </m:r>
                    <m:r>
                      <a:rPr kumimoji="1" lang="en-US" altLang="zh-TW" b="0" i="1" smtClean="0">
                        <a:latin typeface="Cambria Math" panose="02040503050406030204" pitchFamily="18" charset="0"/>
                      </a:rPr>
                      <m:t>𝐹𝑙𝑜𝑤</m:t>
                    </m:r>
                    <m:r>
                      <a:rPr kumimoji="1" lang="en-US" altLang="zh-TW" b="0" i="1" smtClean="0">
                        <a:latin typeface="Cambria Math" panose="02040503050406030204" pitchFamily="18" charset="0"/>
                      </a:rPr>
                      <m:t> </m:t>
                    </m:r>
                    <m:r>
                      <a:rPr kumimoji="1" lang="en-US" altLang="zh-TW" b="0" i="1" smtClean="0">
                        <a:latin typeface="Cambria Math" panose="02040503050406030204" pitchFamily="18" charset="0"/>
                      </a:rPr>
                      <m:t>𝑐𝑜𝑛𝑠𝑒𝑟𝑣𝑎𝑡𝑖𝑜𝑛</m:t>
                    </m:r>
                    <m:r>
                      <a:rPr kumimoji="1" lang="en-US" altLang="zh-TW" b="0" i="1" smtClean="0">
                        <a:latin typeface="Cambria Math" panose="02040503050406030204" pitchFamily="18" charset="0"/>
                      </a:rPr>
                      <m:t> </m:t>
                    </m:r>
                    <m:r>
                      <a:rPr kumimoji="1" lang="zh-TW" altLang="en-US" i="1" smtClean="0">
                        <a:latin typeface="Cambria Math" panose="02040503050406030204" pitchFamily="18" charset="0"/>
                      </a:rPr>
                      <m:t>∀</m:t>
                    </m:r>
                    <m:r>
                      <a:rPr kumimoji="1" lang="en-US" altLang="zh-TW" b="0" i="1" smtClean="0">
                        <a:latin typeface="Cambria Math" panose="02040503050406030204" pitchFamily="18" charset="0"/>
                      </a:rPr>
                      <m:t>𝑣</m:t>
                    </m:r>
                    <m:r>
                      <a:rPr kumimoji="1" lang="en-US" altLang="zh-TW" b="0" i="1" smtClean="0">
                        <a:latin typeface="Cambria Math" panose="02040503050406030204" pitchFamily="18" charset="0"/>
                        <a:ea typeface="Cambria Math" panose="02040503050406030204" pitchFamily="18" charset="0"/>
                      </a:rPr>
                      <m:t>∈</m:t>
                    </m:r>
                    <m:r>
                      <a:rPr kumimoji="1" lang="en-US" altLang="zh-TW" b="0" i="1" smtClean="0">
                        <a:latin typeface="Cambria Math" panose="02040503050406030204" pitchFamily="18" charset="0"/>
                        <a:ea typeface="Cambria Math" panose="02040503050406030204" pitchFamily="18" charset="0"/>
                      </a:rPr>
                      <m:t>𝑉</m:t>
                    </m:r>
                    <m:r>
                      <a:rPr kumimoji="1" lang="en-US" altLang="zh-TW" b="0" i="1" smtClean="0">
                        <a:latin typeface="Cambria Math" panose="02040503050406030204" pitchFamily="18" charset="0"/>
                        <a:ea typeface="Cambria Math" panose="02040503050406030204" pitchFamily="18" charset="0"/>
                      </a:rPr>
                      <m:t> \</m:t>
                    </m:r>
                    <m:r>
                      <m:rPr>
                        <m:lit/>
                      </m:rPr>
                      <a:rPr kumimoji="1" lang="en-US" altLang="zh-TW" b="0" i="1" smtClean="0">
                        <a:latin typeface="Cambria Math" panose="02040503050406030204" pitchFamily="18" charset="0"/>
                        <a:ea typeface="Cambria Math" panose="02040503050406030204" pitchFamily="18" charset="0"/>
                      </a:rPr>
                      <m:t>{</m:t>
                    </m:r>
                    <m:r>
                      <a:rPr kumimoji="1" lang="en-US" altLang="zh-TW" b="0" i="1" smtClean="0">
                        <a:latin typeface="Cambria Math" panose="02040503050406030204" pitchFamily="18" charset="0"/>
                        <a:ea typeface="Cambria Math" panose="02040503050406030204" pitchFamily="18" charset="0"/>
                      </a:rPr>
                      <m:t>𝑠</m:t>
                    </m:r>
                    <m:r>
                      <a:rPr kumimoji="1" lang="en-US" altLang="zh-TW" b="0" i="1" smtClean="0">
                        <a:latin typeface="Cambria Math" panose="02040503050406030204" pitchFamily="18" charset="0"/>
                        <a:ea typeface="Cambria Math" panose="02040503050406030204" pitchFamily="18" charset="0"/>
                      </a:rPr>
                      <m:t>,</m:t>
                    </m:r>
                    <m:r>
                      <a:rPr kumimoji="1" lang="en-US" altLang="zh-TW" b="0" i="1" smtClean="0">
                        <a:latin typeface="Cambria Math" panose="02040503050406030204" pitchFamily="18" charset="0"/>
                        <a:ea typeface="Cambria Math" panose="02040503050406030204" pitchFamily="18" charset="0"/>
                      </a:rPr>
                      <m:t>𝑡</m:t>
                    </m:r>
                    <m:r>
                      <a:rPr kumimoji="1" lang="en-US" altLang="zh-TW" b="0" i="1" smtClean="0">
                        <a:latin typeface="Cambria Math" panose="02040503050406030204" pitchFamily="18" charset="0"/>
                        <a:ea typeface="Cambria Math" panose="02040503050406030204" pitchFamily="18" charset="0"/>
                      </a:rPr>
                      <m:t>}:</m:t>
                    </m:r>
                    <m:nary>
                      <m:naryPr>
                        <m:chr m:val="∑"/>
                        <m:limLoc m:val="subSup"/>
                        <m:supHide m:val="on"/>
                        <m:ctrlPr>
                          <a:rPr kumimoji="1" lang="en-US" altLang="zh-TW" b="0" i="1" smtClean="0">
                            <a:solidFill>
                              <a:srgbClr val="FF0000"/>
                            </a:solidFill>
                            <a:latin typeface="Cambria Math" panose="02040503050406030204" pitchFamily="18" charset="0"/>
                            <a:ea typeface="Cambria Math" panose="02040503050406030204" pitchFamily="18" charset="0"/>
                          </a:rPr>
                        </m:ctrlPr>
                      </m:naryPr>
                      <m:sub>
                        <m:d>
                          <m:dPr>
                            <m:ctrlPr>
                              <a:rPr kumimoji="1" lang="en-US" altLang="zh-TW" b="0" i="1" smtClean="0">
                                <a:solidFill>
                                  <a:srgbClr val="FF0000"/>
                                </a:solidFill>
                                <a:latin typeface="Cambria Math" panose="02040503050406030204" pitchFamily="18" charset="0"/>
                                <a:ea typeface="Cambria Math" panose="02040503050406030204" pitchFamily="18" charset="0"/>
                              </a:rPr>
                            </m:ctrlPr>
                          </m:dPr>
                          <m:e>
                            <m:r>
                              <m:rPr>
                                <m:brk m:alnAt="9"/>
                              </m:rPr>
                              <a:rPr kumimoji="1" lang="en-US" altLang="zh-TW" b="0" i="1" smtClean="0">
                                <a:solidFill>
                                  <a:srgbClr val="FF0000"/>
                                </a:solidFill>
                                <a:latin typeface="Cambria Math" panose="02040503050406030204" pitchFamily="18" charset="0"/>
                                <a:ea typeface="Cambria Math" panose="02040503050406030204" pitchFamily="18" charset="0"/>
                              </a:rPr>
                              <m:t>𝑣</m:t>
                            </m:r>
                            <m:r>
                              <a:rPr kumimoji="1" lang="en-US" altLang="zh-TW" b="0" i="1" smtClean="0">
                                <a:solidFill>
                                  <a:srgbClr val="FF0000"/>
                                </a:solidFill>
                                <a:latin typeface="Cambria Math" panose="02040503050406030204" pitchFamily="18" charset="0"/>
                                <a:ea typeface="Cambria Math" panose="02040503050406030204" pitchFamily="18" charset="0"/>
                              </a:rPr>
                              <m:t>,</m:t>
                            </m:r>
                            <m:r>
                              <a:rPr kumimoji="1" lang="en-US" altLang="zh-TW" b="0" i="1" smtClean="0">
                                <a:solidFill>
                                  <a:srgbClr val="FF0000"/>
                                </a:solidFill>
                                <a:latin typeface="Cambria Math" panose="02040503050406030204" pitchFamily="18" charset="0"/>
                                <a:ea typeface="Cambria Math" panose="02040503050406030204" pitchFamily="18" charset="0"/>
                              </a:rPr>
                              <m:t>𝑢</m:t>
                            </m:r>
                          </m:e>
                        </m:d>
                        <m:r>
                          <m:rPr>
                            <m:brk m:alnAt="9"/>
                          </m:rPr>
                          <a:rPr kumimoji="1" lang="en-US" altLang="zh-TW" b="0" i="1" smtClean="0">
                            <a:solidFill>
                              <a:srgbClr val="FF0000"/>
                            </a:solidFill>
                            <a:latin typeface="Cambria Math" panose="02040503050406030204" pitchFamily="18" charset="0"/>
                            <a:ea typeface="Cambria Math" panose="02040503050406030204" pitchFamily="18" charset="0"/>
                          </a:rPr>
                          <m:t>∈</m:t>
                        </m:r>
                        <m:r>
                          <a:rPr kumimoji="1" lang="en-US" altLang="zh-TW" b="0" i="1" smtClean="0">
                            <a:solidFill>
                              <a:srgbClr val="FF0000"/>
                            </a:solidFill>
                            <a:latin typeface="Cambria Math" panose="02040503050406030204" pitchFamily="18" charset="0"/>
                            <a:ea typeface="Cambria Math" panose="02040503050406030204" pitchFamily="18" charset="0"/>
                          </a:rPr>
                          <m:t>𝐸</m:t>
                        </m:r>
                      </m:sub>
                      <m:sup/>
                      <m:e>
                        <m:r>
                          <a:rPr kumimoji="1" lang="en-US" altLang="zh-TW" b="0" i="1" smtClean="0">
                            <a:solidFill>
                              <a:srgbClr val="FF0000"/>
                            </a:solidFill>
                            <a:latin typeface="Cambria Math" panose="02040503050406030204" pitchFamily="18" charset="0"/>
                            <a:ea typeface="Cambria Math" panose="02040503050406030204" pitchFamily="18" charset="0"/>
                          </a:rPr>
                          <m:t>𝑓</m:t>
                        </m:r>
                        <m:d>
                          <m:dPr>
                            <m:ctrlPr>
                              <a:rPr kumimoji="1" lang="en-US" altLang="zh-TW" b="0" i="1" smtClean="0">
                                <a:solidFill>
                                  <a:srgbClr val="FF0000"/>
                                </a:solidFill>
                                <a:latin typeface="Cambria Math" panose="02040503050406030204" pitchFamily="18" charset="0"/>
                                <a:ea typeface="Cambria Math" panose="02040503050406030204" pitchFamily="18" charset="0"/>
                              </a:rPr>
                            </m:ctrlPr>
                          </m:dPr>
                          <m:e>
                            <m:r>
                              <a:rPr kumimoji="1" lang="en-US" altLang="zh-TW" b="0" i="1" smtClean="0">
                                <a:solidFill>
                                  <a:srgbClr val="FF0000"/>
                                </a:solidFill>
                                <a:latin typeface="Cambria Math" panose="02040503050406030204" pitchFamily="18" charset="0"/>
                                <a:ea typeface="Cambria Math" panose="02040503050406030204" pitchFamily="18" charset="0"/>
                              </a:rPr>
                              <m:t>𝑣</m:t>
                            </m:r>
                            <m:r>
                              <a:rPr kumimoji="1" lang="en-US" altLang="zh-TW" b="0" i="1" smtClean="0">
                                <a:solidFill>
                                  <a:srgbClr val="FF0000"/>
                                </a:solidFill>
                                <a:latin typeface="Cambria Math" panose="02040503050406030204" pitchFamily="18" charset="0"/>
                                <a:ea typeface="Cambria Math" panose="02040503050406030204" pitchFamily="18" charset="0"/>
                              </a:rPr>
                              <m:t>,</m:t>
                            </m:r>
                            <m:r>
                              <a:rPr kumimoji="1" lang="en-US" altLang="zh-TW" b="0" i="1" smtClean="0">
                                <a:solidFill>
                                  <a:srgbClr val="FF0000"/>
                                </a:solidFill>
                                <a:latin typeface="Cambria Math" panose="02040503050406030204" pitchFamily="18" charset="0"/>
                                <a:ea typeface="Cambria Math" panose="02040503050406030204" pitchFamily="18" charset="0"/>
                              </a:rPr>
                              <m:t>𝑢</m:t>
                            </m:r>
                          </m:e>
                        </m:d>
                      </m:e>
                    </m:nary>
                    <m:r>
                      <a:rPr kumimoji="1" lang="en-US" altLang="zh-TW" b="0" i="1" smtClean="0">
                        <a:solidFill>
                          <a:srgbClr val="FF0000"/>
                        </a:solidFill>
                        <a:latin typeface="Cambria Math" panose="02040503050406030204" pitchFamily="18" charset="0"/>
                        <a:ea typeface="Cambria Math" panose="02040503050406030204" pitchFamily="18" charset="0"/>
                      </a:rPr>
                      <m:t>−</m:t>
                    </m:r>
                    <m:nary>
                      <m:naryPr>
                        <m:chr m:val="∑"/>
                        <m:limLoc m:val="subSup"/>
                        <m:supHide m:val="on"/>
                        <m:ctrlPr>
                          <a:rPr kumimoji="1" lang="en-US" altLang="zh-TW" b="0" i="1" smtClean="0">
                            <a:solidFill>
                              <a:srgbClr val="FF0000"/>
                            </a:solidFill>
                            <a:latin typeface="Cambria Math" panose="02040503050406030204" pitchFamily="18" charset="0"/>
                            <a:ea typeface="Cambria Math" panose="02040503050406030204" pitchFamily="18" charset="0"/>
                          </a:rPr>
                        </m:ctrlPr>
                      </m:naryPr>
                      <m:sub>
                        <m:r>
                          <m:rPr>
                            <m:brk m:alnAt="9"/>
                          </m:rPr>
                          <a:rPr kumimoji="1" lang="en-US" altLang="zh-TW" b="0" i="1" smtClean="0">
                            <a:solidFill>
                              <a:srgbClr val="FF0000"/>
                            </a:solidFill>
                            <a:latin typeface="Cambria Math" panose="02040503050406030204" pitchFamily="18" charset="0"/>
                            <a:ea typeface="Cambria Math" panose="02040503050406030204" pitchFamily="18" charset="0"/>
                          </a:rPr>
                          <m:t>(</m:t>
                        </m:r>
                        <m:r>
                          <a:rPr kumimoji="1" lang="en-US" altLang="zh-TW" b="0" i="1" smtClean="0">
                            <a:solidFill>
                              <a:srgbClr val="FF0000"/>
                            </a:solidFill>
                            <a:latin typeface="Cambria Math" panose="02040503050406030204" pitchFamily="18" charset="0"/>
                            <a:ea typeface="Cambria Math" panose="02040503050406030204" pitchFamily="18" charset="0"/>
                          </a:rPr>
                          <m:t>𝑣</m:t>
                        </m:r>
                        <m:r>
                          <a:rPr kumimoji="1" lang="en-US" altLang="zh-TW" b="0" i="1" smtClean="0">
                            <a:solidFill>
                              <a:srgbClr val="FF0000"/>
                            </a:solidFill>
                            <a:latin typeface="Cambria Math" panose="02040503050406030204" pitchFamily="18" charset="0"/>
                            <a:ea typeface="Cambria Math" panose="02040503050406030204" pitchFamily="18" charset="0"/>
                          </a:rPr>
                          <m:t>,</m:t>
                        </m:r>
                        <m:r>
                          <a:rPr kumimoji="1" lang="en-US" altLang="zh-TW" b="0" i="1" smtClean="0">
                            <a:solidFill>
                              <a:srgbClr val="FF0000"/>
                            </a:solidFill>
                            <a:latin typeface="Cambria Math" panose="02040503050406030204" pitchFamily="18" charset="0"/>
                            <a:ea typeface="Cambria Math" panose="02040503050406030204" pitchFamily="18" charset="0"/>
                          </a:rPr>
                          <m:t>𝑢</m:t>
                        </m:r>
                        <m:r>
                          <a:rPr kumimoji="1" lang="en-US" altLang="zh-TW" b="0" i="1" smtClean="0">
                            <a:solidFill>
                              <a:srgbClr val="FF0000"/>
                            </a:solidFill>
                            <a:latin typeface="Cambria Math" panose="02040503050406030204" pitchFamily="18" charset="0"/>
                            <a:ea typeface="Cambria Math" panose="02040503050406030204" pitchFamily="18" charset="0"/>
                          </a:rPr>
                          <m:t>)∈</m:t>
                        </m:r>
                        <m:r>
                          <a:rPr kumimoji="1" lang="en-US" altLang="zh-TW" b="0" i="1" smtClean="0">
                            <a:solidFill>
                              <a:srgbClr val="FF0000"/>
                            </a:solidFill>
                            <a:latin typeface="Cambria Math" panose="02040503050406030204" pitchFamily="18" charset="0"/>
                            <a:ea typeface="Cambria Math" panose="02040503050406030204" pitchFamily="18" charset="0"/>
                          </a:rPr>
                          <m:t>𝐸</m:t>
                        </m:r>
                      </m:sub>
                      <m:sup/>
                      <m:e>
                        <m:r>
                          <a:rPr kumimoji="1" lang="en-US" altLang="zh-TW" b="0" i="1" smtClean="0">
                            <a:solidFill>
                              <a:srgbClr val="FF0000"/>
                            </a:solidFill>
                            <a:latin typeface="Cambria Math" panose="02040503050406030204" pitchFamily="18" charset="0"/>
                            <a:ea typeface="Cambria Math" panose="02040503050406030204" pitchFamily="18" charset="0"/>
                          </a:rPr>
                          <m:t>𝑓</m:t>
                        </m:r>
                        <m:d>
                          <m:dPr>
                            <m:ctrlPr>
                              <a:rPr kumimoji="1" lang="en-US" altLang="zh-TW" b="0" i="1" smtClean="0">
                                <a:solidFill>
                                  <a:srgbClr val="FF0000"/>
                                </a:solidFill>
                                <a:latin typeface="Cambria Math" panose="02040503050406030204" pitchFamily="18" charset="0"/>
                                <a:ea typeface="Cambria Math" panose="02040503050406030204" pitchFamily="18" charset="0"/>
                              </a:rPr>
                            </m:ctrlPr>
                          </m:dPr>
                          <m:e>
                            <m:r>
                              <a:rPr kumimoji="1" lang="en-US" altLang="zh-TW" b="0" i="1" smtClean="0">
                                <a:solidFill>
                                  <a:srgbClr val="FF0000"/>
                                </a:solidFill>
                                <a:latin typeface="Cambria Math" panose="02040503050406030204" pitchFamily="18" charset="0"/>
                                <a:ea typeface="Cambria Math" panose="02040503050406030204" pitchFamily="18" charset="0"/>
                              </a:rPr>
                              <m:t>𝑢</m:t>
                            </m:r>
                            <m:r>
                              <a:rPr kumimoji="1" lang="en-US" altLang="zh-TW" b="0" i="1" smtClean="0">
                                <a:solidFill>
                                  <a:srgbClr val="FF0000"/>
                                </a:solidFill>
                                <a:latin typeface="Cambria Math" panose="02040503050406030204" pitchFamily="18" charset="0"/>
                                <a:ea typeface="Cambria Math" panose="02040503050406030204" pitchFamily="18" charset="0"/>
                              </a:rPr>
                              <m:t>,</m:t>
                            </m:r>
                            <m:r>
                              <a:rPr kumimoji="1" lang="en-US" altLang="zh-TW" b="0" i="1" smtClean="0">
                                <a:solidFill>
                                  <a:srgbClr val="FF0000"/>
                                </a:solidFill>
                                <a:latin typeface="Cambria Math" panose="02040503050406030204" pitchFamily="18" charset="0"/>
                                <a:ea typeface="Cambria Math" panose="02040503050406030204" pitchFamily="18" charset="0"/>
                              </a:rPr>
                              <m:t>𝑣</m:t>
                            </m:r>
                          </m:e>
                        </m:d>
                        <m:r>
                          <a:rPr kumimoji="1" lang="en-US" altLang="zh-TW" b="0" i="1" smtClean="0">
                            <a:solidFill>
                              <a:srgbClr val="FF0000"/>
                            </a:solidFill>
                            <a:latin typeface="Cambria Math" panose="02040503050406030204" pitchFamily="18" charset="0"/>
                            <a:ea typeface="Cambria Math" panose="02040503050406030204" pitchFamily="18" charset="0"/>
                          </a:rPr>
                          <m:t>=</m:t>
                        </m:r>
                      </m:e>
                    </m:nary>
                    <m:r>
                      <a:rPr kumimoji="1" lang="en-US" altLang="zh-TW" b="0" i="1" smtClean="0">
                        <a:latin typeface="Cambria Math" panose="02040503050406030204" pitchFamily="18" charset="0"/>
                        <a:ea typeface="Cambria Math" panose="02040503050406030204" pitchFamily="18" charset="0"/>
                      </a:rPr>
                      <m:t>0</m:t>
                    </m:r>
                  </m:oMath>
                </a14:m>
                <a:r>
                  <a:rPr kumimoji="1" lang="en-US" altLang="zh-TW" dirty="0">
                    <a:latin typeface="Times New Roman" panose="02020603050405020304" pitchFamily="18" charset="0"/>
                    <a:cs typeface="Times New Roman" panose="02020603050405020304" pitchFamily="18" charset="0"/>
                  </a:rPr>
                  <a:t> </a:t>
                </a:r>
              </a:p>
              <a:p>
                <a:pPr>
                  <a:lnSpc>
                    <a:spcPct val="150000"/>
                  </a:lnSpc>
                </a:pPr>
                <a:endParaRPr kumimoji="1" lang="zh-TW" altLang="en-US" dirty="0">
                  <a:latin typeface="Times New Roman" panose="02020603050405020304" pitchFamily="18" charset="0"/>
                  <a:cs typeface="Times New Roman" panose="02020603050405020304" pitchFamily="18" charset="0"/>
                </a:endParaRPr>
              </a:p>
            </p:txBody>
          </p:sp>
        </mc:Choice>
        <mc:Fallback xmlns="">
          <p:sp>
            <p:nvSpPr>
              <p:cNvPr id="5" name="文字方塊 4">
                <a:extLst>
                  <a:ext uri="{FF2B5EF4-FFF2-40B4-BE49-F238E27FC236}">
                    <a16:creationId xmlns:a16="http://schemas.microsoft.com/office/drawing/2014/main" id="{937227A9-ACCB-DA99-0621-E23A584A7592}"/>
                  </a:ext>
                </a:extLst>
              </p:cNvPr>
              <p:cNvSpPr txBox="1">
                <a:spLocks noRot="1" noChangeAspect="1" noMove="1" noResize="1" noEditPoints="1" noAdjustHandles="1" noChangeArrowheads="1" noChangeShapeType="1" noTextEdit="1"/>
              </p:cNvSpPr>
              <p:nvPr/>
            </p:nvSpPr>
            <p:spPr>
              <a:xfrm>
                <a:off x="1023254" y="1377037"/>
                <a:ext cx="7940232" cy="1760290"/>
              </a:xfrm>
              <a:prstGeom prst="rect">
                <a:avLst/>
              </a:prstGeom>
              <a:blipFill>
                <a:blip r:embed="rId2"/>
                <a:stretch>
                  <a:fillRect b="-10000"/>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 name="文字方塊 5">
                <a:extLst>
                  <a:ext uri="{FF2B5EF4-FFF2-40B4-BE49-F238E27FC236}">
                    <a16:creationId xmlns:a16="http://schemas.microsoft.com/office/drawing/2014/main" id="{6BEA5048-D11A-B75A-D4FC-2D547BD6D687}"/>
                  </a:ext>
                </a:extLst>
              </p:cNvPr>
              <p:cNvSpPr txBox="1"/>
              <p:nvPr/>
            </p:nvSpPr>
            <p:spPr>
              <a:xfrm>
                <a:off x="7070191" y="2711629"/>
                <a:ext cx="218393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kumimoji="1" lang="en-US" altLang="zh-TW" i="0" dirty="0" smtClean="0">
                          <a:latin typeface="Cambria Math" panose="02040503050406030204" pitchFamily="18" charset="0"/>
                        </a:rPr>
                        <m:t>The</m:t>
                      </m:r>
                      <m:r>
                        <a:rPr kumimoji="1" lang="en-US" altLang="zh-TW" i="0" dirty="0" smtClean="0">
                          <a:latin typeface="Cambria Math" panose="02040503050406030204" pitchFamily="18" charset="0"/>
                        </a:rPr>
                        <m:t> </m:t>
                      </m:r>
                      <m:r>
                        <m:rPr>
                          <m:sty m:val="p"/>
                        </m:rPr>
                        <a:rPr kumimoji="1" lang="en-US" altLang="zh-TW" i="0" dirty="0" smtClean="0">
                          <a:latin typeface="Cambria Math" panose="02040503050406030204" pitchFamily="18" charset="0"/>
                        </a:rPr>
                        <m:t>net</m:t>
                      </m:r>
                      <m:r>
                        <a:rPr kumimoji="1" lang="en-US" altLang="zh-TW" i="0" dirty="0" smtClean="0">
                          <a:latin typeface="Cambria Math" panose="02040503050406030204" pitchFamily="18" charset="0"/>
                        </a:rPr>
                        <m:t> </m:t>
                      </m:r>
                      <m:r>
                        <m:rPr>
                          <m:sty m:val="p"/>
                        </m:rPr>
                        <a:rPr kumimoji="1" lang="en-US" altLang="zh-TW" i="0" dirty="0" smtClean="0">
                          <a:latin typeface="Cambria Math" panose="02040503050406030204" pitchFamily="18" charset="0"/>
                        </a:rPr>
                        <m:t>flow</m:t>
                      </m:r>
                      <m:r>
                        <a:rPr kumimoji="1" lang="en-US" altLang="zh-TW" i="0" dirty="0" smtClean="0">
                          <a:latin typeface="Cambria Math" panose="02040503050406030204" pitchFamily="18" charset="0"/>
                        </a:rPr>
                        <m:t> </m:t>
                      </m:r>
                      <m:r>
                        <m:rPr>
                          <m:sty m:val="p"/>
                        </m:rPr>
                        <a:rPr kumimoji="1" lang="en-US" altLang="zh-TW" i="0" dirty="0" smtClean="0">
                          <a:latin typeface="Cambria Math" panose="02040503050406030204" pitchFamily="18" charset="0"/>
                        </a:rPr>
                        <m:t>from</m:t>
                      </m:r>
                      <m:r>
                        <a:rPr kumimoji="1" lang="en-US" altLang="zh-TW" i="0" dirty="0" smtClean="0">
                          <a:latin typeface="Cambria Math" panose="02040503050406030204" pitchFamily="18" charset="0"/>
                        </a:rPr>
                        <m:t> </m:t>
                      </m:r>
                      <m:r>
                        <a:rPr kumimoji="1" lang="en-US" altLang="zh-TW" i="1" dirty="0" smtClean="0">
                          <a:latin typeface="Cambria Math" panose="02040503050406030204" pitchFamily="18" charset="0"/>
                        </a:rPr>
                        <m:t>𝑣</m:t>
                      </m:r>
                    </m:oMath>
                  </m:oMathPara>
                </a14:m>
                <a:endParaRPr kumimoji="1" lang="zh-TW" altLang="en-US" dirty="0">
                  <a:latin typeface="Times New Roman" panose="02020603050405020304" pitchFamily="18" charset="0"/>
                  <a:cs typeface="Times New Roman" panose="02020603050405020304" pitchFamily="18" charset="0"/>
                </a:endParaRPr>
              </a:p>
            </p:txBody>
          </p:sp>
        </mc:Choice>
        <mc:Fallback xmlns="">
          <p:sp>
            <p:nvSpPr>
              <p:cNvPr id="6" name="文字方塊 5">
                <a:extLst>
                  <a:ext uri="{FF2B5EF4-FFF2-40B4-BE49-F238E27FC236}">
                    <a16:creationId xmlns:a16="http://schemas.microsoft.com/office/drawing/2014/main" id="{6BEA5048-D11A-B75A-D4FC-2D547BD6D687}"/>
                  </a:ext>
                </a:extLst>
              </p:cNvPr>
              <p:cNvSpPr txBox="1">
                <a:spLocks noRot="1" noChangeAspect="1" noMove="1" noResize="1" noEditPoints="1" noAdjustHandles="1" noChangeArrowheads="1" noChangeShapeType="1" noTextEdit="1"/>
              </p:cNvSpPr>
              <p:nvPr/>
            </p:nvSpPr>
            <p:spPr>
              <a:xfrm>
                <a:off x="7070191" y="2711629"/>
                <a:ext cx="2183931" cy="369332"/>
              </a:xfrm>
              <a:prstGeom prst="rect">
                <a:avLst/>
              </a:prstGeom>
              <a:blipFill>
                <a:blip r:embed="rId3"/>
                <a:stretch>
                  <a:fillRect b="-16667"/>
                </a:stretch>
              </a:blipFill>
            </p:spPr>
            <p:txBody>
              <a:bodyPr/>
              <a:lstStyle/>
              <a:p>
                <a:r>
                  <a:rPr lang="zh-TW" altLang="en-US">
                    <a:noFill/>
                  </a:rPr>
                  <a:t> </a:t>
                </a:r>
              </a:p>
            </p:txBody>
          </p:sp>
        </mc:Fallback>
      </mc:AlternateContent>
      <p:pic>
        <p:nvPicPr>
          <p:cNvPr id="17" name="圖片 16" descr="一張含有 文字, 軟體, 螢幕擷取畫面, 網頁 的圖片&#10;&#10;自動產生的描述">
            <a:extLst>
              <a:ext uri="{FF2B5EF4-FFF2-40B4-BE49-F238E27FC236}">
                <a16:creationId xmlns:a16="http://schemas.microsoft.com/office/drawing/2014/main" id="{78630760-A86E-B927-651D-5826C43A0CF7}"/>
              </a:ext>
            </a:extLst>
          </p:cNvPr>
          <p:cNvPicPr>
            <a:picLocks noChangeAspect="1"/>
          </p:cNvPicPr>
          <p:nvPr/>
        </p:nvPicPr>
        <p:blipFill rotWithShape="1">
          <a:blip r:embed="rId4"/>
          <a:srcRect l="24783" t="28125" r="54189" b="55000"/>
          <a:stretch/>
        </p:blipFill>
        <p:spPr>
          <a:xfrm>
            <a:off x="5560171" y="3393927"/>
            <a:ext cx="5216057" cy="2616128"/>
          </a:xfrm>
          <a:prstGeom prst="rect">
            <a:avLst/>
          </a:prstGeom>
        </p:spPr>
      </p:pic>
      <p:sp>
        <p:nvSpPr>
          <p:cNvPr id="18" name="文字方塊 17">
            <a:extLst>
              <a:ext uri="{FF2B5EF4-FFF2-40B4-BE49-F238E27FC236}">
                <a16:creationId xmlns:a16="http://schemas.microsoft.com/office/drawing/2014/main" id="{53F72524-A9AC-0B86-CF7B-9D291F5A35F6}"/>
              </a:ext>
            </a:extLst>
          </p:cNvPr>
          <p:cNvSpPr txBox="1"/>
          <p:nvPr/>
        </p:nvSpPr>
        <p:spPr>
          <a:xfrm>
            <a:off x="1615937" y="-2035518"/>
            <a:ext cx="11884712" cy="2513516"/>
          </a:xfrm>
          <a:prstGeom prst="rect">
            <a:avLst/>
          </a:prstGeom>
        </p:spPr>
        <p:txBody>
          <a:bodyPr vert="horz" lIns="91440" tIns="45720" rIns="91440" bIns="45720" rtlCol="0" anchor="b">
            <a:noAutofit/>
          </a:bodyPr>
          <a:lstStyle/>
          <a:p>
            <a:pPr algn="ctr">
              <a:lnSpc>
                <a:spcPct val="90000"/>
              </a:lnSpc>
              <a:spcBef>
                <a:spcPct val="0"/>
              </a:spcBef>
              <a:spcAft>
                <a:spcPts val="600"/>
              </a:spcAft>
            </a:pPr>
            <a:r>
              <a:rPr kumimoji="1" lang="en-US" altLang="zh-TW" sz="1400" b="1" kern="1200" dirty="0">
                <a:latin typeface="Times New Roman" panose="02020603050405020304" pitchFamily="18" charset="0"/>
                <a:ea typeface="+mj-ea"/>
                <a:cs typeface="Times New Roman" panose="02020603050405020304" pitchFamily="18" charset="0"/>
              </a:rPr>
              <a:t>Max flow </a:t>
            </a:r>
            <a:r>
              <a:rPr kumimoji="1" lang="en-US" altLang="zh-TW" sz="1400" b="1" kern="1200" dirty="0">
                <a:solidFill>
                  <a:schemeClr val="bg2"/>
                </a:solidFill>
                <a:latin typeface="Times New Roman" panose="02020603050405020304" pitchFamily="18" charset="0"/>
                <a:ea typeface="+mj-ea"/>
                <a:cs typeface="Times New Roman" panose="02020603050405020304" pitchFamily="18" charset="0"/>
              </a:rPr>
              <a:t>/</a:t>
            </a:r>
            <a:r>
              <a:rPr kumimoji="1" lang="en-US" altLang="zh-TW" sz="1400" b="1" kern="1200" dirty="0" err="1">
                <a:solidFill>
                  <a:schemeClr val="bg2"/>
                </a:solidFill>
                <a:latin typeface="Times New Roman" panose="02020603050405020304" pitchFamily="18" charset="0"/>
                <a:cs typeface="Times New Roman" panose="02020603050405020304" pitchFamily="18" charset="0"/>
              </a:rPr>
              <a:t>Ford&amp;Fulkerson’s</a:t>
            </a:r>
            <a:r>
              <a:rPr kumimoji="1" lang="en-US" altLang="zh-TW" sz="1400" b="1" kern="1200" dirty="0">
                <a:solidFill>
                  <a:schemeClr val="bg2"/>
                </a:solidFill>
                <a:latin typeface="Times New Roman" panose="02020603050405020304" pitchFamily="18" charset="0"/>
                <a:cs typeface="Times New Roman" panose="02020603050405020304" pitchFamily="18" charset="0"/>
              </a:rPr>
              <a:t> Algorithm/</a:t>
            </a:r>
            <a:r>
              <a:rPr kumimoji="1" lang="en-US" altLang="zh-TW" sz="1400" b="1" kern="1200" dirty="0">
                <a:solidFill>
                  <a:schemeClr val="bg2"/>
                </a:solidFill>
                <a:latin typeface="Times New Roman" panose="02020603050405020304" pitchFamily="18" charset="0"/>
                <a:ea typeface="+mj-ea"/>
                <a:cs typeface="Times New Roman" panose="02020603050405020304" pitchFamily="18" charset="0"/>
              </a:rPr>
              <a:t>Dinitz Algorithm/ Compare/</a:t>
            </a:r>
            <a:r>
              <a:rPr lang="en" altLang="zh-TW" sz="1400" b="1" i="0" u="none" strike="noStrike" dirty="0">
                <a:solidFill>
                  <a:schemeClr val="bg2"/>
                </a:solidFill>
                <a:effectLst/>
                <a:latin typeface="Times New Roman" panose="02020603050405020304" pitchFamily="18" charset="0"/>
                <a:cs typeface="Times New Roman" panose="02020603050405020304" pitchFamily="18" charset="0"/>
              </a:rPr>
              <a:t>Implementation of DA by </a:t>
            </a:r>
            <a:r>
              <a:rPr lang="en" altLang="zh-TW" sz="1400" b="1" i="0" u="none" strike="noStrike" dirty="0" err="1">
                <a:solidFill>
                  <a:schemeClr val="bg2"/>
                </a:solidFill>
                <a:effectLst/>
                <a:latin typeface="Times New Roman" panose="02020603050405020304" pitchFamily="18" charset="0"/>
                <a:cs typeface="Times New Roman" panose="02020603050405020304" pitchFamily="18" charset="0"/>
              </a:rPr>
              <a:t>Cherkassky</a:t>
            </a:r>
            <a:r>
              <a:rPr lang="en" altLang="zh-TW" sz="1400" b="1" i="0" u="none" strike="noStrike" dirty="0">
                <a:solidFill>
                  <a:schemeClr val="bg2"/>
                </a:solidFill>
                <a:effectLst/>
                <a:latin typeface="Times New Roman" panose="02020603050405020304" pitchFamily="18" charset="0"/>
                <a:cs typeface="Times New Roman" panose="02020603050405020304" pitchFamily="18" charset="0"/>
              </a:rPr>
              <a:t>/ Further</a:t>
            </a:r>
            <a:endParaRPr lang="en-US" altLang="zh-TW" sz="1400" b="1" kern="1200" dirty="0">
              <a:solidFill>
                <a:schemeClr val="bg2"/>
              </a:solidFill>
              <a:latin typeface="Times New Roman" panose="02020603050405020304" pitchFamily="18" charset="0"/>
              <a:ea typeface="+mj-ea"/>
              <a:cs typeface="Times New Roman" panose="02020603050405020304" pitchFamily="18" charset="0"/>
            </a:endParaRPr>
          </a:p>
        </p:txBody>
      </p:sp>
      <p:sp>
        <p:nvSpPr>
          <p:cNvPr id="9" name="投影片編號版面配置區 8">
            <a:extLst>
              <a:ext uri="{FF2B5EF4-FFF2-40B4-BE49-F238E27FC236}">
                <a16:creationId xmlns:a16="http://schemas.microsoft.com/office/drawing/2014/main" id="{D752254B-EE54-267F-0A30-C25434A2C0A4}"/>
              </a:ext>
            </a:extLst>
          </p:cNvPr>
          <p:cNvSpPr>
            <a:spLocks noGrp="1"/>
          </p:cNvSpPr>
          <p:nvPr>
            <p:ph type="sldNum" sz="quarter" idx="12"/>
          </p:nvPr>
        </p:nvSpPr>
        <p:spPr/>
        <p:txBody>
          <a:bodyPr/>
          <a:lstStyle/>
          <a:p>
            <a:fld id="{A765C936-0AB1-DC44-825D-7DF420A117FC}" type="slidenum">
              <a:rPr kumimoji="1" lang="zh-TW" altLang="en-US" smtClean="0"/>
              <a:t>3</a:t>
            </a:fld>
            <a:endParaRPr kumimoji="1" lang="zh-TW" altLang="en-US"/>
          </a:p>
        </p:txBody>
      </p:sp>
    </p:spTree>
    <p:extLst>
      <p:ext uri="{BB962C8B-B14F-4D97-AF65-F5344CB8AC3E}">
        <p14:creationId xmlns:p14="http://schemas.microsoft.com/office/powerpoint/2010/main" val="27875006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pic>
        <p:nvPicPr>
          <p:cNvPr id="7" name="圖片 6" descr="一張含有 文字, 軟體, 螢幕擷取畫面, 網頁 的圖片&#10;&#10;自動產生的描述">
            <a:extLst>
              <a:ext uri="{FF2B5EF4-FFF2-40B4-BE49-F238E27FC236}">
                <a16:creationId xmlns:a16="http://schemas.microsoft.com/office/drawing/2014/main" id="{B81B8EE6-B89C-8C01-E8F4-CD5C02D42471}"/>
              </a:ext>
            </a:extLst>
          </p:cNvPr>
          <p:cNvPicPr>
            <a:picLocks noChangeAspect="1"/>
          </p:cNvPicPr>
          <p:nvPr/>
        </p:nvPicPr>
        <p:blipFill rotWithShape="1">
          <a:blip r:embed="rId2"/>
          <a:srcRect l="24783" t="28125" r="34374" b="55000"/>
          <a:stretch/>
        </p:blipFill>
        <p:spPr>
          <a:xfrm>
            <a:off x="555710" y="822415"/>
            <a:ext cx="6100762" cy="1575371"/>
          </a:xfrm>
          <a:prstGeom prst="rect">
            <a:avLst/>
          </a:prstGeom>
        </p:spPr>
      </p:pic>
      <p:sp>
        <p:nvSpPr>
          <p:cNvPr id="11" name="文字方塊 10">
            <a:extLst>
              <a:ext uri="{FF2B5EF4-FFF2-40B4-BE49-F238E27FC236}">
                <a16:creationId xmlns:a16="http://schemas.microsoft.com/office/drawing/2014/main" id="{D9947AC2-159E-449E-5604-DFB22F8ED042}"/>
              </a:ext>
            </a:extLst>
          </p:cNvPr>
          <p:cNvSpPr txBox="1"/>
          <p:nvPr/>
        </p:nvSpPr>
        <p:spPr>
          <a:xfrm>
            <a:off x="935326" y="2677655"/>
            <a:ext cx="10408435" cy="369332"/>
          </a:xfrm>
          <a:prstGeom prst="rect">
            <a:avLst/>
          </a:prstGeom>
          <a:noFill/>
        </p:spPr>
        <p:txBody>
          <a:bodyPr wrap="square">
            <a:spAutoFit/>
          </a:bodyPr>
          <a:lstStyle/>
          <a:p>
            <a:r>
              <a:rPr lang="en" altLang="zh-TW" b="0" i="0" u="none" strike="noStrike" dirty="0">
                <a:solidFill>
                  <a:srgbClr val="343541"/>
                </a:solidFill>
                <a:effectLst/>
                <a:latin typeface="Times New Roman" panose="02020603050405020304" pitchFamily="18" charset="0"/>
                <a:cs typeface="Times New Roman" panose="02020603050405020304" pitchFamily="18" charset="0"/>
              </a:rPr>
              <a:t>The dashed line shows the unique augmenting path , P ,which decreases the flow on the diagonal edge .</a:t>
            </a:r>
            <a:endParaRPr lang="zh-TW" altLang="en-US" dirty="0">
              <a:latin typeface="Times New Roman" panose="02020603050405020304" pitchFamily="18" charset="0"/>
              <a:cs typeface="Times New Roman" panose="02020603050405020304" pitchFamily="18" charset="0"/>
            </a:endParaRPr>
          </a:p>
        </p:txBody>
      </p:sp>
      <p:pic>
        <p:nvPicPr>
          <p:cNvPr id="13" name="圖片 12" descr="一張含有 文字, 軟體, 螢幕擷取畫面, 網頁 的圖片&#10;&#10;自動產生的描述">
            <a:extLst>
              <a:ext uri="{FF2B5EF4-FFF2-40B4-BE49-F238E27FC236}">
                <a16:creationId xmlns:a16="http://schemas.microsoft.com/office/drawing/2014/main" id="{8B9B10AC-5540-9820-D4C5-01E593BA5693}"/>
              </a:ext>
            </a:extLst>
          </p:cNvPr>
          <p:cNvPicPr>
            <a:picLocks noChangeAspect="1"/>
          </p:cNvPicPr>
          <p:nvPr/>
        </p:nvPicPr>
        <p:blipFill rotWithShape="1">
          <a:blip r:embed="rId2"/>
          <a:srcRect l="64480" t="28125" r="14280" b="55000"/>
          <a:stretch/>
        </p:blipFill>
        <p:spPr>
          <a:xfrm>
            <a:off x="8171154" y="3811014"/>
            <a:ext cx="3172607" cy="1575371"/>
          </a:xfrm>
          <a:prstGeom prst="rect">
            <a:avLst/>
          </a:prstGeom>
        </p:spPr>
      </p:pic>
      <mc:AlternateContent xmlns:mc="http://schemas.openxmlformats.org/markup-compatibility/2006" xmlns:a14="http://schemas.microsoft.com/office/drawing/2010/main">
        <mc:Choice Requires="a14">
          <p:sp>
            <p:nvSpPr>
              <p:cNvPr id="14" name="文字方塊 13">
                <a:extLst>
                  <a:ext uri="{FF2B5EF4-FFF2-40B4-BE49-F238E27FC236}">
                    <a16:creationId xmlns:a16="http://schemas.microsoft.com/office/drawing/2014/main" id="{5D1FAAE1-83BB-CE31-D94D-AA9ECE606268}"/>
                  </a:ext>
                </a:extLst>
              </p:cNvPr>
              <p:cNvSpPr txBox="1"/>
              <p:nvPr/>
            </p:nvSpPr>
            <p:spPr>
              <a:xfrm>
                <a:off x="1662390" y="3475037"/>
                <a:ext cx="5830570" cy="1477456"/>
              </a:xfrm>
              <a:prstGeom prst="rect">
                <a:avLst/>
              </a:prstGeom>
              <a:noFill/>
            </p:spPr>
            <p:txBody>
              <a:bodyPr wrap="none" rtlCol="0">
                <a:spAutoFit/>
              </a:bodyPr>
              <a:lstStyle/>
              <a:p>
                <a14:m>
                  <m:oMath xmlns:m="http://schemas.openxmlformats.org/officeDocument/2006/math">
                    <m:r>
                      <a:rPr kumimoji="1" lang="en-US" altLang="zh-TW" b="0" i="1" smtClean="0">
                        <a:latin typeface="Cambria Math" panose="02040503050406030204" pitchFamily="18" charset="0"/>
                        <a:ea typeface="Cambria Math" panose="02040503050406030204" pitchFamily="18" charset="0"/>
                      </a:rPr>
                      <m:t>𝐶𝑎𝑝𝑎𝑐𝑖𝑡𝑦</m:t>
                    </m:r>
                    <m:r>
                      <a:rPr kumimoji="1" lang="en-US" altLang="zh-TW" b="0" i="1" smtClean="0">
                        <a:latin typeface="Cambria Math" panose="02040503050406030204" pitchFamily="18" charset="0"/>
                        <a:ea typeface="Cambria Math" panose="02040503050406030204" pitchFamily="18" charset="0"/>
                      </a:rPr>
                      <m:t> </m:t>
                    </m:r>
                    <m:r>
                      <a:rPr kumimoji="1" lang="en-US" altLang="zh-TW" b="0" i="1" smtClean="0">
                        <a:latin typeface="Cambria Math" panose="02040503050406030204" pitchFamily="18" charset="0"/>
                        <a:ea typeface="Cambria Math" panose="02040503050406030204" pitchFamily="18" charset="0"/>
                      </a:rPr>
                      <m:t>𝑐𝑜𝑛𝑠𝑡𝑟𝑎𝑖𝑛𝑡</m:t>
                    </m:r>
                    <m:r>
                      <a:rPr kumimoji="1" lang="en-US" altLang="zh-TW" b="0" i="1" smtClean="0">
                        <a:latin typeface="Cambria Math" panose="02040503050406030204" pitchFamily="18" charset="0"/>
                        <a:ea typeface="Cambria Math" panose="02040503050406030204" pitchFamily="18" charset="0"/>
                      </a:rPr>
                      <m:t> :∀</m:t>
                    </m:r>
                    <m:d>
                      <m:dPr>
                        <m:ctrlPr>
                          <a:rPr kumimoji="1" lang="en-US" altLang="zh-TW" b="0" i="1" smtClean="0">
                            <a:latin typeface="Cambria Math" panose="02040503050406030204" pitchFamily="18" charset="0"/>
                          </a:rPr>
                        </m:ctrlPr>
                      </m:dPr>
                      <m:e>
                        <m:r>
                          <a:rPr kumimoji="1" lang="en-US" altLang="zh-TW" b="0" i="1" smtClean="0">
                            <a:latin typeface="Cambria Math" panose="02040503050406030204" pitchFamily="18" charset="0"/>
                          </a:rPr>
                          <m:t>𝑣</m:t>
                        </m:r>
                        <m:r>
                          <a:rPr kumimoji="1" lang="en-US" altLang="zh-TW" b="0" i="1" smtClean="0">
                            <a:latin typeface="Cambria Math" panose="02040503050406030204" pitchFamily="18" charset="0"/>
                          </a:rPr>
                          <m:t>,</m:t>
                        </m:r>
                        <m:r>
                          <a:rPr kumimoji="1" lang="en-US" altLang="zh-TW" b="0" i="1" smtClean="0">
                            <a:latin typeface="Cambria Math" panose="02040503050406030204" pitchFamily="18" charset="0"/>
                          </a:rPr>
                          <m:t>𝑢</m:t>
                        </m:r>
                      </m:e>
                    </m:d>
                    <m:r>
                      <a:rPr kumimoji="1" lang="en-US" altLang="zh-TW" b="0" i="1" smtClean="0">
                        <a:latin typeface="Cambria Math" panose="02040503050406030204" pitchFamily="18" charset="0"/>
                        <a:ea typeface="Cambria Math" panose="02040503050406030204" pitchFamily="18" charset="0"/>
                      </a:rPr>
                      <m:t>∈</m:t>
                    </m:r>
                    <m:r>
                      <a:rPr kumimoji="1" lang="en-US" altLang="zh-TW" b="0" i="1" smtClean="0">
                        <a:latin typeface="Cambria Math" panose="02040503050406030204" pitchFamily="18" charset="0"/>
                        <a:ea typeface="Cambria Math" panose="02040503050406030204" pitchFamily="18" charset="0"/>
                      </a:rPr>
                      <m:t>𝐸</m:t>
                    </m:r>
                    <m:r>
                      <a:rPr kumimoji="1" lang="en-US" altLang="zh-TW" b="0" i="1" smtClean="0">
                        <a:latin typeface="Cambria Math" panose="02040503050406030204" pitchFamily="18" charset="0"/>
                        <a:ea typeface="Cambria Math" panose="02040503050406030204" pitchFamily="18" charset="0"/>
                      </a:rPr>
                      <m:t>:</m:t>
                    </m:r>
                    <m:acc>
                      <m:accPr>
                        <m:chr m:val="̅"/>
                        <m:ctrlPr>
                          <a:rPr kumimoji="1" lang="en-US" altLang="zh-TW" b="0" i="1" smtClean="0">
                            <a:latin typeface="Cambria Math" panose="02040503050406030204" pitchFamily="18" charset="0"/>
                            <a:ea typeface="Cambria Math" panose="02040503050406030204" pitchFamily="18" charset="0"/>
                          </a:rPr>
                        </m:ctrlPr>
                      </m:accPr>
                      <m:e>
                        <m:r>
                          <a:rPr kumimoji="1" lang="en-US" altLang="zh-TW" b="0" i="1" smtClean="0">
                            <a:latin typeface="Cambria Math" panose="02040503050406030204" pitchFamily="18" charset="0"/>
                            <a:ea typeface="Cambria Math" panose="02040503050406030204" pitchFamily="18" charset="0"/>
                          </a:rPr>
                          <m:t>𝑓</m:t>
                        </m:r>
                      </m:e>
                    </m:acc>
                    <m:d>
                      <m:dPr>
                        <m:ctrlPr>
                          <a:rPr kumimoji="1" lang="en-US" altLang="zh-TW" b="0" i="1" smtClean="0">
                            <a:latin typeface="Cambria Math" panose="02040503050406030204" pitchFamily="18" charset="0"/>
                          </a:rPr>
                        </m:ctrlPr>
                      </m:dPr>
                      <m:e>
                        <m:r>
                          <a:rPr kumimoji="1" lang="en-US" altLang="zh-TW" b="0" i="1" smtClean="0">
                            <a:latin typeface="Cambria Math" panose="02040503050406030204" pitchFamily="18" charset="0"/>
                          </a:rPr>
                          <m:t>𝑣</m:t>
                        </m:r>
                        <m:r>
                          <a:rPr kumimoji="1" lang="en-US" altLang="zh-TW" b="0" i="1" smtClean="0">
                            <a:latin typeface="Cambria Math" panose="02040503050406030204" pitchFamily="18" charset="0"/>
                          </a:rPr>
                          <m:t>,</m:t>
                        </m:r>
                        <m:r>
                          <a:rPr kumimoji="1" lang="en-US" altLang="zh-TW" b="0" i="1" smtClean="0">
                            <a:latin typeface="Cambria Math" panose="02040503050406030204" pitchFamily="18" charset="0"/>
                          </a:rPr>
                          <m:t>𝑢</m:t>
                        </m:r>
                      </m:e>
                    </m:d>
                    <m:r>
                      <a:rPr kumimoji="1" lang="en-US" altLang="zh-TW" b="0" i="1" smtClean="0">
                        <a:latin typeface="Cambria Math" panose="02040503050406030204" pitchFamily="18" charset="0"/>
                      </a:rPr>
                      <m:t>≤</m:t>
                    </m:r>
                    <m:r>
                      <a:rPr kumimoji="1" lang="en-US" altLang="zh-TW" b="0" i="1" smtClean="0">
                        <a:latin typeface="Cambria Math" panose="02040503050406030204" pitchFamily="18" charset="0"/>
                      </a:rPr>
                      <m:t>𝑐</m:t>
                    </m:r>
                    <m:d>
                      <m:dPr>
                        <m:ctrlPr>
                          <a:rPr kumimoji="1" lang="en-US" altLang="zh-TW" b="0" i="1" smtClean="0">
                            <a:latin typeface="Cambria Math" panose="02040503050406030204" pitchFamily="18" charset="0"/>
                          </a:rPr>
                        </m:ctrlPr>
                      </m:dPr>
                      <m:e>
                        <m:r>
                          <a:rPr kumimoji="1" lang="en-US" altLang="zh-TW" b="0" i="1" smtClean="0">
                            <a:latin typeface="Cambria Math" panose="02040503050406030204" pitchFamily="18" charset="0"/>
                          </a:rPr>
                          <m:t>𝑣</m:t>
                        </m:r>
                        <m:r>
                          <a:rPr kumimoji="1" lang="en-US" altLang="zh-TW" b="0" i="1" smtClean="0">
                            <a:latin typeface="Cambria Math" panose="02040503050406030204" pitchFamily="18" charset="0"/>
                          </a:rPr>
                          <m:t>,</m:t>
                        </m:r>
                        <m:r>
                          <a:rPr kumimoji="1" lang="en-US" altLang="zh-TW" b="0" i="1" smtClean="0">
                            <a:latin typeface="Cambria Math" panose="02040503050406030204" pitchFamily="18" charset="0"/>
                          </a:rPr>
                          <m:t>𝑢</m:t>
                        </m:r>
                      </m:e>
                    </m:d>
                  </m:oMath>
                </a14:m>
                <a:r>
                  <a:rPr kumimoji="1" lang="en-US" altLang="zh-TW" b="0" dirty="0">
                    <a:latin typeface="Times New Roman" panose="02020603050405020304" pitchFamily="18" charset="0"/>
                    <a:cs typeface="Times New Roman" panose="02020603050405020304" pitchFamily="18" charset="0"/>
                  </a:rPr>
                  <a:t> </a:t>
                </a:r>
              </a:p>
              <a:p>
                <a14:m>
                  <m:oMath xmlns:m="http://schemas.openxmlformats.org/officeDocument/2006/math">
                    <m:r>
                      <a:rPr kumimoji="1" lang="en-US" altLang="zh-TW" b="0" i="1" smtClean="0">
                        <a:latin typeface="Cambria Math" panose="02040503050406030204" pitchFamily="18" charset="0"/>
                        <a:ea typeface="Cambria Math" panose="02040503050406030204" pitchFamily="18" charset="0"/>
                      </a:rPr>
                      <m:t>𝑆𝑘𝑒𝑤</m:t>
                    </m:r>
                    <m:r>
                      <a:rPr kumimoji="1" lang="en-US" altLang="zh-TW" b="0" i="1" smtClean="0">
                        <a:latin typeface="Cambria Math" panose="02040503050406030204" pitchFamily="18" charset="0"/>
                        <a:ea typeface="Cambria Math" panose="02040503050406030204" pitchFamily="18" charset="0"/>
                      </a:rPr>
                      <m:t> </m:t>
                    </m:r>
                    <m:r>
                      <a:rPr kumimoji="1" lang="en-US" altLang="zh-TW" b="0" i="1" smtClean="0">
                        <a:latin typeface="Cambria Math" panose="02040503050406030204" pitchFamily="18" charset="0"/>
                        <a:ea typeface="Cambria Math" panose="02040503050406030204" pitchFamily="18" charset="0"/>
                      </a:rPr>
                      <m:t>𝑠𝑦𝑚𝑚𝑒𝑡𝑟𝑦</m:t>
                    </m:r>
                    <m:r>
                      <a:rPr kumimoji="1" lang="en-US" altLang="zh-TW" b="0" i="1" smtClean="0">
                        <a:latin typeface="Cambria Math" panose="02040503050406030204" pitchFamily="18" charset="0"/>
                        <a:ea typeface="Cambria Math" panose="02040503050406030204" pitchFamily="18" charset="0"/>
                      </a:rPr>
                      <m:t> :∀</m:t>
                    </m:r>
                    <m:d>
                      <m:dPr>
                        <m:ctrlPr>
                          <a:rPr kumimoji="1" lang="en-US" altLang="zh-TW" b="0" i="1" smtClean="0">
                            <a:latin typeface="Cambria Math" panose="02040503050406030204" pitchFamily="18" charset="0"/>
                          </a:rPr>
                        </m:ctrlPr>
                      </m:dPr>
                      <m:e>
                        <m:r>
                          <a:rPr kumimoji="1" lang="en-US" altLang="zh-TW" b="0" i="1" smtClean="0">
                            <a:latin typeface="Cambria Math" panose="02040503050406030204" pitchFamily="18" charset="0"/>
                          </a:rPr>
                          <m:t>𝑣</m:t>
                        </m:r>
                        <m:r>
                          <a:rPr kumimoji="1" lang="en-US" altLang="zh-TW" b="0" i="1" smtClean="0">
                            <a:latin typeface="Cambria Math" panose="02040503050406030204" pitchFamily="18" charset="0"/>
                          </a:rPr>
                          <m:t>,</m:t>
                        </m:r>
                        <m:r>
                          <a:rPr kumimoji="1" lang="en-US" altLang="zh-TW" b="0" i="1" smtClean="0">
                            <a:latin typeface="Cambria Math" panose="02040503050406030204" pitchFamily="18" charset="0"/>
                          </a:rPr>
                          <m:t>𝑢</m:t>
                        </m:r>
                      </m:e>
                    </m:d>
                    <m:r>
                      <a:rPr kumimoji="1" lang="en-US" altLang="zh-TW" b="0" i="1" smtClean="0">
                        <a:latin typeface="Cambria Math" panose="02040503050406030204" pitchFamily="18" charset="0"/>
                        <a:ea typeface="Cambria Math" panose="02040503050406030204" pitchFamily="18" charset="0"/>
                      </a:rPr>
                      <m:t>∈</m:t>
                    </m:r>
                    <m:r>
                      <a:rPr kumimoji="1" lang="en-US" altLang="zh-TW" b="0" i="1" smtClean="0">
                        <a:latin typeface="Cambria Math" panose="02040503050406030204" pitchFamily="18" charset="0"/>
                        <a:ea typeface="Cambria Math" panose="02040503050406030204" pitchFamily="18" charset="0"/>
                      </a:rPr>
                      <m:t>𝐸</m:t>
                    </m:r>
                    <m:r>
                      <a:rPr kumimoji="1" lang="en-US" altLang="zh-TW" b="0" i="1" smtClean="0">
                        <a:latin typeface="Cambria Math" panose="02040503050406030204" pitchFamily="18" charset="0"/>
                        <a:ea typeface="Cambria Math" panose="02040503050406030204" pitchFamily="18" charset="0"/>
                      </a:rPr>
                      <m:t>:</m:t>
                    </m:r>
                    <m:acc>
                      <m:accPr>
                        <m:chr m:val="̅"/>
                        <m:ctrlPr>
                          <a:rPr kumimoji="1" lang="en-US" altLang="zh-TW" b="0" i="1" smtClean="0">
                            <a:latin typeface="Cambria Math" panose="02040503050406030204" pitchFamily="18" charset="0"/>
                            <a:ea typeface="Cambria Math" panose="02040503050406030204" pitchFamily="18" charset="0"/>
                          </a:rPr>
                        </m:ctrlPr>
                      </m:accPr>
                      <m:e>
                        <m:r>
                          <a:rPr kumimoji="1" lang="en-US" altLang="zh-TW" b="0" i="1" smtClean="0">
                            <a:latin typeface="Cambria Math" panose="02040503050406030204" pitchFamily="18" charset="0"/>
                            <a:ea typeface="Cambria Math" panose="02040503050406030204" pitchFamily="18" charset="0"/>
                          </a:rPr>
                          <m:t>𝑓</m:t>
                        </m:r>
                      </m:e>
                    </m:acc>
                    <m:d>
                      <m:dPr>
                        <m:ctrlPr>
                          <a:rPr kumimoji="1" lang="en-US" altLang="zh-TW" b="0" i="1" smtClean="0">
                            <a:latin typeface="Cambria Math" panose="02040503050406030204" pitchFamily="18" charset="0"/>
                          </a:rPr>
                        </m:ctrlPr>
                      </m:dPr>
                      <m:e>
                        <m:r>
                          <a:rPr kumimoji="1" lang="en-US" altLang="zh-TW" b="0" i="1" smtClean="0">
                            <a:latin typeface="Cambria Math" panose="02040503050406030204" pitchFamily="18" charset="0"/>
                          </a:rPr>
                          <m:t>𝑣</m:t>
                        </m:r>
                        <m:r>
                          <a:rPr kumimoji="1" lang="en-US" altLang="zh-TW" b="0" i="1" smtClean="0">
                            <a:latin typeface="Cambria Math" panose="02040503050406030204" pitchFamily="18" charset="0"/>
                          </a:rPr>
                          <m:t>,</m:t>
                        </m:r>
                        <m:r>
                          <a:rPr kumimoji="1" lang="en-US" altLang="zh-TW" b="0" i="1" smtClean="0">
                            <a:latin typeface="Cambria Math" panose="02040503050406030204" pitchFamily="18" charset="0"/>
                          </a:rPr>
                          <m:t>𝑢</m:t>
                        </m:r>
                      </m:e>
                    </m:d>
                    <m:r>
                      <a:rPr kumimoji="1" lang="en-US" altLang="zh-TW" b="0" i="1" smtClean="0">
                        <a:latin typeface="Cambria Math" panose="02040503050406030204" pitchFamily="18" charset="0"/>
                      </a:rPr>
                      <m:t>=−</m:t>
                    </m:r>
                    <m:acc>
                      <m:accPr>
                        <m:chr m:val="̅"/>
                        <m:ctrlPr>
                          <a:rPr kumimoji="1" lang="en-US" altLang="zh-TW" b="0" i="1" smtClean="0">
                            <a:latin typeface="Cambria Math" panose="02040503050406030204" pitchFamily="18" charset="0"/>
                            <a:ea typeface="Cambria Math" panose="02040503050406030204" pitchFamily="18" charset="0"/>
                          </a:rPr>
                        </m:ctrlPr>
                      </m:accPr>
                      <m:e>
                        <m:r>
                          <a:rPr kumimoji="1" lang="en-US" altLang="zh-TW" b="0" i="1" smtClean="0">
                            <a:latin typeface="Cambria Math" panose="02040503050406030204" pitchFamily="18" charset="0"/>
                            <a:ea typeface="Cambria Math" panose="02040503050406030204" pitchFamily="18" charset="0"/>
                          </a:rPr>
                          <m:t>𝑓</m:t>
                        </m:r>
                      </m:e>
                    </m:acc>
                    <m:r>
                      <a:rPr kumimoji="1" lang="en-US" altLang="zh-TW" b="0" i="1" smtClean="0">
                        <a:latin typeface="Cambria Math" panose="02040503050406030204" pitchFamily="18" charset="0"/>
                      </a:rPr>
                      <m:t>(</m:t>
                    </m:r>
                    <m:r>
                      <a:rPr kumimoji="1" lang="en-US" altLang="zh-TW" b="0" i="1" smtClean="0">
                        <a:latin typeface="Cambria Math" panose="02040503050406030204" pitchFamily="18" charset="0"/>
                      </a:rPr>
                      <m:t>𝑣</m:t>
                    </m:r>
                    <m:r>
                      <a:rPr kumimoji="1" lang="en-US" altLang="zh-TW" b="0" i="1" smtClean="0">
                        <a:latin typeface="Cambria Math" panose="02040503050406030204" pitchFamily="18" charset="0"/>
                      </a:rPr>
                      <m:t>,</m:t>
                    </m:r>
                    <m:r>
                      <a:rPr kumimoji="1" lang="en-US" altLang="zh-TW" b="0" i="1" smtClean="0">
                        <a:latin typeface="Cambria Math" panose="02040503050406030204" pitchFamily="18" charset="0"/>
                      </a:rPr>
                      <m:t>𝑢</m:t>
                    </m:r>
                    <m:r>
                      <a:rPr kumimoji="1" lang="en-US" altLang="zh-TW" b="0" i="1" smtClean="0">
                        <a:latin typeface="Cambria Math" panose="02040503050406030204" pitchFamily="18" charset="0"/>
                      </a:rPr>
                      <m:t>)</m:t>
                    </m:r>
                  </m:oMath>
                </a14:m>
                <a:r>
                  <a:rPr kumimoji="1" lang="en-US" altLang="zh-TW" dirty="0">
                    <a:latin typeface="Times New Roman" panose="02020603050405020304" pitchFamily="18" charset="0"/>
                    <a:cs typeface="Times New Roman" panose="02020603050405020304" pitchFamily="18" charset="0"/>
                  </a:rPr>
                  <a:t> </a:t>
                </a:r>
                <a:endParaRPr kumimoji="1" lang="zh-TW" altLang="en-US" dirty="0">
                  <a:latin typeface="Times New Roman" panose="020206030504050203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a:rPr kumimoji="1" lang="en-US" altLang="zh-TW" b="0" i="1" smtClean="0">
                          <a:latin typeface="Cambria Math" panose="02040503050406030204" pitchFamily="18" charset="0"/>
                          <a:ea typeface="Cambria Math" panose="02040503050406030204" pitchFamily="18" charset="0"/>
                        </a:rPr>
                        <m:t>𝐹𝑙𝑜𝑤</m:t>
                      </m:r>
                      <m:r>
                        <a:rPr kumimoji="1" lang="en-US" altLang="zh-TW" b="0" i="1" smtClean="0">
                          <a:latin typeface="Cambria Math" panose="02040503050406030204" pitchFamily="18" charset="0"/>
                          <a:ea typeface="Cambria Math" panose="02040503050406030204" pitchFamily="18" charset="0"/>
                        </a:rPr>
                        <m:t> </m:t>
                      </m:r>
                      <m:r>
                        <a:rPr kumimoji="1" lang="en-US" altLang="zh-TW" b="0" i="1" smtClean="0">
                          <a:latin typeface="Cambria Math" panose="02040503050406030204" pitchFamily="18" charset="0"/>
                          <a:ea typeface="Cambria Math" panose="02040503050406030204" pitchFamily="18" charset="0"/>
                        </a:rPr>
                        <m:t>𝑐𝑜𝑛𝑠𝑒𝑟𝑣𝑎𝑡𝑖𝑜𝑛</m:t>
                      </m:r>
                      <m:r>
                        <a:rPr kumimoji="1" lang="en-US" altLang="zh-TW" b="0" i="1" smtClean="0">
                          <a:latin typeface="Cambria Math" panose="02040503050406030204" pitchFamily="18" charset="0"/>
                          <a:ea typeface="Cambria Math" panose="02040503050406030204" pitchFamily="18" charset="0"/>
                        </a:rPr>
                        <m:t> :∀</m:t>
                      </m:r>
                      <m:r>
                        <a:rPr kumimoji="1" lang="en-US" altLang="zh-TW" b="0" i="1" smtClean="0">
                          <a:latin typeface="Cambria Math" panose="02040503050406030204" pitchFamily="18" charset="0"/>
                          <a:ea typeface="Cambria Math" panose="02040503050406030204" pitchFamily="18" charset="0"/>
                        </a:rPr>
                        <m:t>𝑣</m:t>
                      </m:r>
                      <m:r>
                        <a:rPr kumimoji="1" lang="en-US" altLang="zh-TW" b="0" i="1" smtClean="0">
                          <a:latin typeface="Cambria Math" panose="02040503050406030204" pitchFamily="18" charset="0"/>
                          <a:ea typeface="Cambria Math" panose="02040503050406030204" pitchFamily="18" charset="0"/>
                        </a:rPr>
                        <m:t>∈</m:t>
                      </m:r>
                      <m:r>
                        <a:rPr kumimoji="1" lang="en-US" altLang="zh-TW" b="0" i="1" smtClean="0">
                          <a:latin typeface="Cambria Math" panose="02040503050406030204" pitchFamily="18" charset="0"/>
                          <a:ea typeface="Cambria Math" panose="02040503050406030204" pitchFamily="18" charset="0"/>
                        </a:rPr>
                        <m:t>𝑉</m:t>
                      </m:r>
                      <m:r>
                        <a:rPr kumimoji="1" lang="en-US" altLang="zh-TW" b="0" i="1" smtClean="0">
                          <a:latin typeface="Cambria Math" panose="02040503050406030204" pitchFamily="18" charset="0"/>
                          <a:ea typeface="Cambria Math" panose="02040503050406030204" pitchFamily="18" charset="0"/>
                        </a:rPr>
                        <m:t> </m:t>
                      </m:r>
                      <m:r>
                        <m:rPr>
                          <m:lit/>
                        </m:rPr>
                        <a:rPr kumimoji="1" lang="en-US" altLang="zh-TW" b="0" i="1" smtClean="0">
                          <a:latin typeface="Cambria Math" panose="02040503050406030204" pitchFamily="18" charset="0"/>
                          <a:ea typeface="Cambria Math" panose="02040503050406030204" pitchFamily="18" charset="0"/>
                        </a:rPr>
                        <m:t> </m:t>
                      </m:r>
                      <m:d>
                        <m:dPr>
                          <m:begChr m:val="{"/>
                          <m:endChr m:val="}"/>
                          <m:ctrlPr>
                            <a:rPr kumimoji="1" lang="en-US" altLang="zh-TW" b="0" i="1" smtClean="0">
                              <a:latin typeface="Cambria Math" panose="02040503050406030204" pitchFamily="18" charset="0"/>
                              <a:ea typeface="Cambria Math" panose="02040503050406030204" pitchFamily="18" charset="0"/>
                            </a:rPr>
                          </m:ctrlPr>
                        </m:dPr>
                        <m:e>
                          <m:r>
                            <a:rPr kumimoji="1" lang="en-US" altLang="zh-TW" b="0" i="1" smtClean="0">
                              <a:latin typeface="Cambria Math" panose="02040503050406030204" pitchFamily="18" charset="0"/>
                              <a:ea typeface="Cambria Math" panose="02040503050406030204" pitchFamily="18" charset="0"/>
                            </a:rPr>
                            <m:t>𝑠</m:t>
                          </m:r>
                          <m:r>
                            <a:rPr kumimoji="1" lang="en-US" altLang="zh-TW" b="0" i="1" smtClean="0">
                              <a:latin typeface="Cambria Math" panose="02040503050406030204" pitchFamily="18" charset="0"/>
                              <a:ea typeface="Cambria Math" panose="02040503050406030204" pitchFamily="18" charset="0"/>
                            </a:rPr>
                            <m:t>,</m:t>
                          </m:r>
                          <m:r>
                            <a:rPr kumimoji="1" lang="en-US" altLang="zh-TW" b="0" i="1" smtClean="0">
                              <a:latin typeface="Cambria Math" panose="02040503050406030204" pitchFamily="18" charset="0"/>
                              <a:ea typeface="Cambria Math" panose="02040503050406030204" pitchFamily="18" charset="0"/>
                            </a:rPr>
                            <m:t>𝑡</m:t>
                          </m:r>
                        </m:e>
                      </m:d>
                      <m:r>
                        <a:rPr kumimoji="1" lang="en-US" altLang="zh-TW" b="0" i="1" smtClean="0">
                          <a:latin typeface="Cambria Math" panose="02040503050406030204" pitchFamily="18" charset="0"/>
                          <a:ea typeface="Cambria Math" panose="02040503050406030204" pitchFamily="18" charset="0"/>
                        </a:rPr>
                        <m:t>:</m:t>
                      </m:r>
                      <m:nary>
                        <m:naryPr>
                          <m:chr m:val="∑"/>
                          <m:limLoc m:val="subSup"/>
                          <m:supHide m:val="on"/>
                          <m:ctrlPr>
                            <a:rPr kumimoji="1" lang="en-US" altLang="zh-TW" b="0" i="1" smtClean="0">
                              <a:latin typeface="Cambria Math" panose="02040503050406030204" pitchFamily="18" charset="0"/>
                              <a:ea typeface="Cambria Math" panose="02040503050406030204" pitchFamily="18" charset="0"/>
                            </a:rPr>
                          </m:ctrlPr>
                        </m:naryPr>
                        <m:sub>
                          <m:d>
                            <m:dPr>
                              <m:ctrlPr>
                                <a:rPr kumimoji="1" lang="en-US" altLang="zh-TW" b="0" i="1" smtClean="0">
                                  <a:latin typeface="Cambria Math" panose="02040503050406030204" pitchFamily="18" charset="0"/>
                                </a:rPr>
                              </m:ctrlPr>
                            </m:dPr>
                            <m:e>
                              <m:r>
                                <a:rPr kumimoji="1" lang="en-US" altLang="zh-TW" b="0" i="1" smtClean="0">
                                  <a:latin typeface="Cambria Math" panose="02040503050406030204" pitchFamily="18" charset="0"/>
                                </a:rPr>
                                <m:t>𝑣</m:t>
                              </m:r>
                              <m:r>
                                <a:rPr kumimoji="1" lang="en-US" altLang="zh-TW" b="0" i="1" smtClean="0">
                                  <a:latin typeface="Cambria Math" panose="02040503050406030204" pitchFamily="18" charset="0"/>
                                </a:rPr>
                                <m:t>,</m:t>
                              </m:r>
                              <m:r>
                                <a:rPr kumimoji="1" lang="en-US" altLang="zh-TW" b="0" i="1" smtClean="0">
                                  <a:latin typeface="Cambria Math" panose="02040503050406030204" pitchFamily="18" charset="0"/>
                                </a:rPr>
                                <m:t>𝑢</m:t>
                              </m:r>
                            </m:e>
                          </m:d>
                          <m:r>
                            <a:rPr kumimoji="1" lang="en-US" altLang="zh-TW" b="0" i="1" smtClean="0">
                              <a:latin typeface="Cambria Math" panose="02040503050406030204" pitchFamily="18" charset="0"/>
                              <a:ea typeface="Cambria Math" panose="02040503050406030204" pitchFamily="18" charset="0"/>
                            </a:rPr>
                            <m:t>∈</m:t>
                          </m:r>
                          <m:r>
                            <a:rPr kumimoji="1" lang="en-US" altLang="zh-TW" b="0" i="1" smtClean="0">
                              <a:latin typeface="Cambria Math" panose="02040503050406030204" pitchFamily="18" charset="0"/>
                              <a:ea typeface="Cambria Math" panose="02040503050406030204" pitchFamily="18" charset="0"/>
                            </a:rPr>
                            <m:t>𝐸</m:t>
                          </m:r>
                        </m:sub>
                        <m:sup/>
                        <m:e>
                          <m:acc>
                            <m:accPr>
                              <m:chr m:val="̅"/>
                              <m:ctrlPr>
                                <a:rPr kumimoji="1" lang="en-US" altLang="zh-TW" b="0" i="1" smtClean="0">
                                  <a:latin typeface="Cambria Math" panose="02040503050406030204" pitchFamily="18" charset="0"/>
                                  <a:ea typeface="Cambria Math" panose="02040503050406030204" pitchFamily="18" charset="0"/>
                                </a:rPr>
                              </m:ctrlPr>
                            </m:accPr>
                            <m:e>
                              <m:r>
                                <a:rPr kumimoji="1" lang="en-US" altLang="zh-TW" b="0" i="1" smtClean="0">
                                  <a:latin typeface="Cambria Math" panose="02040503050406030204" pitchFamily="18" charset="0"/>
                                  <a:ea typeface="Cambria Math" panose="02040503050406030204" pitchFamily="18" charset="0"/>
                                </a:rPr>
                                <m:t>𝑓</m:t>
                              </m:r>
                            </m:e>
                          </m:acc>
                          <m:d>
                            <m:dPr>
                              <m:ctrlPr>
                                <a:rPr kumimoji="1" lang="en-US" altLang="zh-TW" b="0" i="1" smtClean="0">
                                  <a:latin typeface="Cambria Math" panose="02040503050406030204" pitchFamily="18" charset="0"/>
                                </a:rPr>
                              </m:ctrlPr>
                            </m:dPr>
                            <m:e>
                              <m:r>
                                <a:rPr kumimoji="1" lang="en-US" altLang="zh-TW" b="0" i="1" smtClean="0">
                                  <a:latin typeface="Cambria Math" panose="02040503050406030204" pitchFamily="18" charset="0"/>
                                </a:rPr>
                                <m:t>𝑣</m:t>
                              </m:r>
                              <m:r>
                                <a:rPr kumimoji="1" lang="en-US" altLang="zh-TW" b="0" i="1" smtClean="0">
                                  <a:latin typeface="Cambria Math" panose="02040503050406030204" pitchFamily="18" charset="0"/>
                                </a:rPr>
                                <m:t>,</m:t>
                              </m:r>
                              <m:r>
                                <a:rPr kumimoji="1" lang="en-US" altLang="zh-TW" b="0" i="1" smtClean="0">
                                  <a:latin typeface="Cambria Math" panose="02040503050406030204" pitchFamily="18" charset="0"/>
                                </a:rPr>
                                <m:t>𝑢</m:t>
                              </m:r>
                            </m:e>
                          </m:d>
                        </m:e>
                      </m:nary>
                      <m:r>
                        <a:rPr kumimoji="1" lang="en-US" altLang="zh-TW" b="0" i="1" smtClean="0">
                          <a:latin typeface="Cambria Math" panose="02040503050406030204" pitchFamily="18" charset="0"/>
                        </a:rPr>
                        <m:t>=0</m:t>
                      </m:r>
                    </m:oMath>
                  </m:oMathPara>
                </a14:m>
                <a:endParaRPr kumimoji="1" lang="zh-TW" altLang="en-US" dirty="0">
                  <a:latin typeface="Times New Roman" panose="02020603050405020304" pitchFamily="18" charset="0"/>
                  <a:cs typeface="Times New Roman" panose="02020603050405020304" pitchFamily="18" charset="0"/>
                </a:endParaRPr>
              </a:p>
              <a:p>
                <a:endParaRPr kumimoji="1" lang="zh-TW" altLang="en-US" dirty="0">
                  <a:latin typeface="Times New Roman" panose="02020603050405020304" pitchFamily="18" charset="0"/>
                  <a:cs typeface="Times New Roman" panose="02020603050405020304" pitchFamily="18" charset="0"/>
                </a:endParaRPr>
              </a:p>
            </p:txBody>
          </p:sp>
        </mc:Choice>
        <mc:Fallback xmlns="">
          <p:sp>
            <p:nvSpPr>
              <p:cNvPr id="14" name="文字方塊 13">
                <a:extLst>
                  <a:ext uri="{FF2B5EF4-FFF2-40B4-BE49-F238E27FC236}">
                    <a16:creationId xmlns:a16="http://schemas.microsoft.com/office/drawing/2014/main" id="{5D1FAAE1-83BB-CE31-D94D-AA9ECE606268}"/>
                  </a:ext>
                </a:extLst>
              </p:cNvPr>
              <p:cNvSpPr txBox="1">
                <a:spLocks noRot="1" noChangeAspect="1" noMove="1" noResize="1" noEditPoints="1" noAdjustHandles="1" noChangeArrowheads="1" noChangeShapeType="1" noTextEdit="1"/>
              </p:cNvSpPr>
              <p:nvPr/>
            </p:nvSpPr>
            <p:spPr>
              <a:xfrm>
                <a:off x="1662390" y="3475037"/>
                <a:ext cx="5830570" cy="1477456"/>
              </a:xfrm>
              <a:prstGeom prst="rect">
                <a:avLst/>
              </a:prstGeom>
              <a:blipFill>
                <a:blip r:embed="rId3"/>
                <a:stretch>
                  <a:fillRect l="-218" t="-29060" b="-75214"/>
                </a:stretch>
              </a:blipFill>
            </p:spPr>
            <p:txBody>
              <a:bodyPr/>
              <a:lstStyle/>
              <a:p>
                <a:r>
                  <a:rPr lang="zh-TW" altLang="en-US">
                    <a:noFill/>
                  </a:rPr>
                  <a:t> </a:t>
                </a:r>
              </a:p>
            </p:txBody>
          </p:sp>
        </mc:Fallback>
      </mc:AlternateContent>
      <p:sp>
        <p:nvSpPr>
          <p:cNvPr id="4" name="投影片編號版面配置區 3">
            <a:extLst>
              <a:ext uri="{FF2B5EF4-FFF2-40B4-BE49-F238E27FC236}">
                <a16:creationId xmlns:a16="http://schemas.microsoft.com/office/drawing/2014/main" id="{0FB075B5-B5D0-71B6-A092-8C9FEF51DB44}"/>
              </a:ext>
            </a:extLst>
          </p:cNvPr>
          <p:cNvSpPr>
            <a:spLocks noGrp="1"/>
          </p:cNvSpPr>
          <p:nvPr>
            <p:ph type="sldNum" sz="quarter" idx="12"/>
          </p:nvPr>
        </p:nvSpPr>
        <p:spPr/>
        <p:txBody>
          <a:bodyPr/>
          <a:lstStyle/>
          <a:p>
            <a:fld id="{A765C936-0AB1-DC44-825D-7DF420A117FC}" type="slidenum">
              <a:rPr kumimoji="1" lang="zh-TW" altLang="en-US" smtClean="0"/>
              <a:t>4</a:t>
            </a:fld>
            <a:endParaRPr kumimoji="1" lang="zh-TW" altLang="en-US"/>
          </a:p>
        </p:txBody>
      </p:sp>
      <p:sp>
        <p:nvSpPr>
          <p:cNvPr id="17" name="文字方塊 16">
            <a:extLst>
              <a:ext uri="{FF2B5EF4-FFF2-40B4-BE49-F238E27FC236}">
                <a16:creationId xmlns:a16="http://schemas.microsoft.com/office/drawing/2014/main" id="{C9343881-EA1C-2B1F-74D7-90EAAAF194EA}"/>
              </a:ext>
            </a:extLst>
          </p:cNvPr>
          <p:cNvSpPr txBox="1"/>
          <p:nvPr/>
        </p:nvSpPr>
        <p:spPr>
          <a:xfrm>
            <a:off x="1615937" y="-2035518"/>
            <a:ext cx="11884712" cy="2513516"/>
          </a:xfrm>
          <a:prstGeom prst="rect">
            <a:avLst/>
          </a:prstGeom>
        </p:spPr>
        <p:txBody>
          <a:bodyPr vert="horz" lIns="91440" tIns="45720" rIns="91440" bIns="45720" rtlCol="0" anchor="b">
            <a:noAutofit/>
          </a:bodyPr>
          <a:lstStyle/>
          <a:p>
            <a:pPr algn="ctr">
              <a:lnSpc>
                <a:spcPct val="90000"/>
              </a:lnSpc>
              <a:spcBef>
                <a:spcPct val="0"/>
              </a:spcBef>
              <a:spcAft>
                <a:spcPts val="600"/>
              </a:spcAft>
            </a:pPr>
            <a:r>
              <a:rPr kumimoji="1" lang="en-US" altLang="zh-TW" sz="1400" b="1" kern="1200" dirty="0">
                <a:latin typeface="Times New Roman" panose="02020603050405020304" pitchFamily="18" charset="0"/>
                <a:ea typeface="+mj-ea"/>
                <a:cs typeface="Times New Roman" panose="02020603050405020304" pitchFamily="18" charset="0"/>
              </a:rPr>
              <a:t>Max flow </a:t>
            </a:r>
            <a:r>
              <a:rPr kumimoji="1" lang="en-US" altLang="zh-TW" sz="1400" b="1" kern="1200" dirty="0">
                <a:solidFill>
                  <a:schemeClr val="bg2"/>
                </a:solidFill>
                <a:latin typeface="Times New Roman" panose="02020603050405020304" pitchFamily="18" charset="0"/>
                <a:ea typeface="+mj-ea"/>
                <a:cs typeface="Times New Roman" panose="02020603050405020304" pitchFamily="18" charset="0"/>
              </a:rPr>
              <a:t>/</a:t>
            </a:r>
            <a:r>
              <a:rPr kumimoji="1" lang="en-US" altLang="zh-TW" sz="1400" b="1" kern="1200" dirty="0" err="1">
                <a:solidFill>
                  <a:schemeClr val="bg2"/>
                </a:solidFill>
                <a:latin typeface="Times New Roman" panose="02020603050405020304" pitchFamily="18" charset="0"/>
                <a:cs typeface="Times New Roman" panose="02020603050405020304" pitchFamily="18" charset="0"/>
              </a:rPr>
              <a:t>Ford&amp;Fulkerson’s</a:t>
            </a:r>
            <a:r>
              <a:rPr kumimoji="1" lang="en-US" altLang="zh-TW" sz="1400" b="1" kern="1200" dirty="0">
                <a:solidFill>
                  <a:schemeClr val="bg2"/>
                </a:solidFill>
                <a:latin typeface="Times New Roman" panose="02020603050405020304" pitchFamily="18" charset="0"/>
                <a:cs typeface="Times New Roman" panose="02020603050405020304" pitchFamily="18" charset="0"/>
              </a:rPr>
              <a:t> Algorithm/</a:t>
            </a:r>
            <a:r>
              <a:rPr kumimoji="1" lang="en-US" altLang="zh-TW" sz="1400" b="1" kern="1200" dirty="0">
                <a:solidFill>
                  <a:schemeClr val="bg2"/>
                </a:solidFill>
                <a:latin typeface="Times New Roman" panose="02020603050405020304" pitchFamily="18" charset="0"/>
                <a:ea typeface="+mj-ea"/>
                <a:cs typeface="Times New Roman" panose="02020603050405020304" pitchFamily="18" charset="0"/>
              </a:rPr>
              <a:t>Dinitz Algorithm/ Compare/</a:t>
            </a:r>
            <a:r>
              <a:rPr lang="en" altLang="zh-TW" sz="1400" b="1" i="0" u="none" strike="noStrike" dirty="0">
                <a:solidFill>
                  <a:schemeClr val="bg2"/>
                </a:solidFill>
                <a:effectLst/>
                <a:latin typeface="Times New Roman" panose="02020603050405020304" pitchFamily="18" charset="0"/>
                <a:cs typeface="Times New Roman" panose="02020603050405020304" pitchFamily="18" charset="0"/>
              </a:rPr>
              <a:t>Implementation of DA by </a:t>
            </a:r>
            <a:r>
              <a:rPr lang="en" altLang="zh-TW" sz="1400" b="1" i="0" u="none" strike="noStrike" dirty="0" err="1">
                <a:solidFill>
                  <a:schemeClr val="bg2"/>
                </a:solidFill>
                <a:effectLst/>
                <a:latin typeface="Times New Roman" panose="02020603050405020304" pitchFamily="18" charset="0"/>
                <a:cs typeface="Times New Roman" panose="02020603050405020304" pitchFamily="18" charset="0"/>
              </a:rPr>
              <a:t>Cherkassky</a:t>
            </a:r>
            <a:r>
              <a:rPr lang="en" altLang="zh-TW" sz="1400" b="1" i="0" u="none" strike="noStrike" dirty="0">
                <a:solidFill>
                  <a:schemeClr val="bg2"/>
                </a:solidFill>
                <a:effectLst/>
                <a:latin typeface="Times New Roman" panose="02020603050405020304" pitchFamily="18" charset="0"/>
                <a:cs typeface="Times New Roman" panose="02020603050405020304" pitchFamily="18" charset="0"/>
              </a:rPr>
              <a:t>/ Further</a:t>
            </a:r>
            <a:endParaRPr lang="en-US" altLang="zh-TW" sz="1400" b="1" kern="1200" dirty="0">
              <a:solidFill>
                <a:schemeClr val="bg2"/>
              </a:solidFill>
              <a:latin typeface="Times New Roman" panose="02020603050405020304" pitchFamily="18" charset="0"/>
              <a:ea typeface="+mj-ea"/>
              <a:cs typeface="Times New Roman" panose="02020603050405020304" pitchFamily="18" charset="0"/>
            </a:endParaRPr>
          </a:p>
        </p:txBody>
      </p:sp>
    </p:spTree>
    <p:extLst>
      <p:ext uri="{BB962C8B-B14F-4D97-AF65-F5344CB8AC3E}">
        <p14:creationId xmlns:p14="http://schemas.microsoft.com/office/powerpoint/2010/main" val="38485268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D278ADA9-6383-4BDD-80D2-8899A40268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484B7147-B0F6-40ED-B5A2-FF72BC8198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0" name="Rectangle 39">
            <a:extLst>
              <a:ext uri="{FF2B5EF4-FFF2-40B4-BE49-F238E27FC236}">
                <a16:creationId xmlns:a16="http://schemas.microsoft.com/office/drawing/2014/main" id="{B36D2DE0-0628-4A9A-A59D-7BA8B5EB30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48E405C9-94BE-41DA-928C-DEC9A8550E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15929" y="148929"/>
            <a:ext cx="6560142" cy="656014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 name="標題 1">
            <a:extLst>
              <a:ext uri="{FF2B5EF4-FFF2-40B4-BE49-F238E27FC236}">
                <a16:creationId xmlns:a16="http://schemas.microsoft.com/office/drawing/2014/main" id="{0776C535-2CC2-84DF-126B-B4FBBD75516D}"/>
              </a:ext>
            </a:extLst>
          </p:cNvPr>
          <p:cNvSpPr>
            <a:spLocks noGrp="1"/>
          </p:cNvSpPr>
          <p:nvPr>
            <p:ph type="title"/>
          </p:nvPr>
        </p:nvSpPr>
        <p:spPr>
          <a:xfrm>
            <a:off x="3315031" y="1380754"/>
            <a:ext cx="5561938" cy="2513516"/>
          </a:xfrm>
        </p:spPr>
        <p:txBody>
          <a:bodyPr vert="horz" lIns="91440" tIns="45720" rIns="91440" bIns="45720" rtlCol="0" anchor="b">
            <a:normAutofit/>
          </a:bodyPr>
          <a:lstStyle/>
          <a:p>
            <a:pPr algn="ctr"/>
            <a:r>
              <a:rPr kumimoji="1" lang="en-US" altLang="zh-TW" sz="2800" b="1" kern="1200" dirty="0" err="1">
                <a:solidFill>
                  <a:schemeClr val="tx1"/>
                </a:solidFill>
                <a:latin typeface="Times New Roman" panose="02020603050405020304" pitchFamily="18" charset="0"/>
                <a:cs typeface="Times New Roman" panose="02020603050405020304" pitchFamily="18" charset="0"/>
              </a:rPr>
              <a:t>Ford&amp;Fulkerson’s</a:t>
            </a:r>
            <a:r>
              <a:rPr kumimoji="1" lang="en-US" altLang="zh-TW" sz="2800" b="1" kern="1200" dirty="0">
                <a:solidFill>
                  <a:schemeClr val="tx1"/>
                </a:solidFill>
                <a:latin typeface="Times New Roman" panose="02020603050405020304" pitchFamily="18" charset="0"/>
                <a:cs typeface="Times New Roman" panose="02020603050405020304" pitchFamily="18" charset="0"/>
              </a:rPr>
              <a:t> Algorithm</a:t>
            </a:r>
          </a:p>
        </p:txBody>
      </p:sp>
      <p:sp>
        <p:nvSpPr>
          <p:cNvPr id="44" name="Arc 43">
            <a:extLst>
              <a:ext uri="{FF2B5EF4-FFF2-40B4-BE49-F238E27FC236}">
                <a16:creationId xmlns:a16="http://schemas.microsoft.com/office/drawing/2014/main" id="{D2091A72-D5BB-42AC-8FD3-F7747D9086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9222429" flipV="1">
            <a:off x="2494119" y="6170"/>
            <a:ext cx="6816262" cy="6816262"/>
          </a:xfrm>
          <a:prstGeom prst="arc">
            <a:avLst>
              <a:gd name="adj1" fmla="val 16200000"/>
              <a:gd name="adj2" fmla="val 20093138"/>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6" name="Oval 45">
            <a:extLst>
              <a:ext uri="{FF2B5EF4-FFF2-40B4-BE49-F238E27FC236}">
                <a16:creationId xmlns:a16="http://schemas.microsoft.com/office/drawing/2014/main" id="{6ED12BFC-A737-46AF-8411-481112D54B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00995" y="5310973"/>
            <a:ext cx="705948" cy="686798"/>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投影片編號版面配置區 3">
            <a:extLst>
              <a:ext uri="{FF2B5EF4-FFF2-40B4-BE49-F238E27FC236}">
                <a16:creationId xmlns:a16="http://schemas.microsoft.com/office/drawing/2014/main" id="{1482D281-AFE6-057B-7BAA-0C16E2E7BD88}"/>
              </a:ext>
            </a:extLst>
          </p:cNvPr>
          <p:cNvSpPr>
            <a:spLocks noGrp="1"/>
          </p:cNvSpPr>
          <p:nvPr>
            <p:ph type="sldNum" sz="quarter" idx="12"/>
          </p:nvPr>
        </p:nvSpPr>
        <p:spPr/>
        <p:txBody>
          <a:bodyPr/>
          <a:lstStyle/>
          <a:p>
            <a:fld id="{A765C936-0AB1-DC44-825D-7DF420A117FC}" type="slidenum">
              <a:rPr kumimoji="1" lang="zh-TW" altLang="en-US" smtClean="0"/>
              <a:t>5</a:t>
            </a:fld>
            <a:endParaRPr kumimoji="1" lang="zh-TW" altLang="en-US"/>
          </a:p>
        </p:txBody>
      </p:sp>
    </p:spTree>
    <p:extLst>
      <p:ext uri="{BB962C8B-B14F-4D97-AF65-F5344CB8AC3E}">
        <p14:creationId xmlns:p14="http://schemas.microsoft.com/office/powerpoint/2010/main" val="3785654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9" name="文字方塊 8">
            <a:extLst>
              <a:ext uri="{FF2B5EF4-FFF2-40B4-BE49-F238E27FC236}">
                <a16:creationId xmlns:a16="http://schemas.microsoft.com/office/drawing/2014/main" id="{4421AD18-C8A1-DBB0-365A-4C76A9724087}"/>
              </a:ext>
            </a:extLst>
          </p:cNvPr>
          <p:cNvSpPr txBox="1"/>
          <p:nvPr/>
        </p:nvSpPr>
        <p:spPr>
          <a:xfrm>
            <a:off x="1652008" y="748586"/>
            <a:ext cx="9898760" cy="5109091"/>
          </a:xfrm>
          <a:prstGeom prst="rect">
            <a:avLst/>
          </a:prstGeom>
          <a:noFill/>
        </p:spPr>
        <p:txBody>
          <a:bodyPr wrap="square">
            <a:spAutoFit/>
          </a:bodyPr>
          <a:lstStyle/>
          <a:p>
            <a:br>
              <a:rPr lang="en" altLang="zh-TW" sz="2200" b="1" dirty="0">
                <a:latin typeface="Times New Roman" panose="02020603050405020304" pitchFamily="18" charset="0"/>
                <a:cs typeface="Times New Roman" panose="02020603050405020304" pitchFamily="18" charset="0"/>
              </a:rPr>
            </a:br>
            <a:r>
              <a:rPr lang="en" altLang="zh-TW" sz="2200" b="1" dirty="0">
                <a:latin typeface="Times New Roman" panose="02020603050405020304" pitchFamily="18" charset="0"/>
                <a:cs typeface="Times New Roman" panose="02020603050405020304" pitchFamily="18" charset="0"/>
              </a:rPr>
              <a:t>1. </a:t>
            </a:r>
            <a:r>
              <a:rPr lang="en" altLang="zh-TW" sz="2200" b="1" i="0" dirty="0">
                <a:solidFill>
                  <a:srgbClr val="374151"/>
                </a:solidFill>
                <a:effectLst/>
                <a:latin typeface="Times New Roman" panose="02020603050405020304" pitchFamily="18" charset="0"/>
                <a:cs typeface="Times New Roman" panose="02020603050405020304" pitchFamily="18" charset="0"/>
              </a:rPr>
              <a:t>Initialization:</a:t>
            </a:r>
          </a:p>
          <a:p>
            <a:pPr algn="l"/>
            <a:r>
              <a:rPr lang="en" altLang="zh-TW" b="0" i="0" dirty="0">
                <a:effectLst/>
                <a:latin typeface="Times New Roman" panose="02020603050405020304" pitchFamily="18" charset="0"/>
                <a:cs typeface="Times New Roman" panose="02020603050405020304" pitchFamily="18" charset="0"/>
              </a:rPr>
              <a:t>	Construct the initial layered network L(s), which includes all the shortest paths from s to other nodes.</a:t>
            </a:r>
          </a:p>
          <a:p>
            <a:pPr algn="l"/>
            <a:endParaRPr lang="en" altLang="zh-TW" b="0" i="0" dirty="0">
              <a:effectLst/>
              <a:latin typeface="Times New Roman" panose="02020603050405020304" pitchFamily="18" charset="0"/>
              <a:cs typeface="Times New Roman" panose="02020603050405020304" pitchFamily="18" charset="0"/>
            </a:endParaRPr>
          </a:p>
          <a:p>
            <a:r>
              <a:rPr lang="en" altLang="zh-TW" sz="2200" b="1" i="0" dirty="0">
                <a:solidFill>
                  <a:srgbClr val="374151"/>
                </a:solidFill>
                <a:effectLst/>
                <a:latin typeface="Times New Roman" panose="02020603050405020304" pitchFamily="18" charset="0"/>
                <a:cs typeface="Times New Roman" panose="02020603050405020304" pitchFamily="18" charset="0"/>
              </a:rPr>
              <a:t>2. Extended BFS (Breadth-First Search): </a:t>
            </a:r>
          </a:p>
          <a:p>
            <a:r>
              <a:rPr lang="en" altLang="zh-TW" dirty="0">
                <a:solidFill>
                  <a:srgbClr val="374151"/>
                </a:solidFill>
                <a:latin typeface="Times New Roman" panose="02020603050405020304" pitchFamily="18" charset="0"/>
                <a:cs typeface="Times New Roman" panose="02020603050405020304" pitchFamily="18" charset="0"/>
              </a:rPr>
              <a:t>	</a:t>
            </a:r>
            <a:r>
              <a:rPr lang="en" altLang="zh-TW" b="0" i="0" dirty="0">
                <a:solidFill>
                  <a:srgbClr val="374151"/>
                </a:solidFill>
                <a:effectLst/>
                <a:latin typeface="Times New Roman" panose="02020603050405020304" pitchFamily="18" charset="0"/>
                <a:cs typeface="Times New Roman" panose="02020603050405020304" pitchFamily="18" charset="0"/>
              </a:rPr>
              <a:t>Construct the layered network L(s, t) by executing the extended BFS algorithm based on L(s), where t is the target node.</a:t>
            </a:r>
            <a:br>
              <a:rPr lang="en" altLang="zh-TW" dirty="0">
                <a:latin typeface="Times New Roman" panose="02020603050405020304" pitchFamily="18" charset="0"/>
                <a:cs typeface="Times New Roman" panose="02020603050405020304" pitchFamily="18" charset="0"/>
              </a:rPr>
            </a:br>
            <a:endParaRPr lang="en" altLang="zh-TW" dirty="0">
              <a:latin typeface="Times New Roman" panose="02020603050405020304" pitchFamily="18" charset="0"/>
              <a:cs typeface="Times New Roman" panose="02020603050405020304" pitchFamily="18" charset="0"/>
            </a:endParaRPr>
          </a:p>
          <a:p>
            <a:r>
              <a:rPr lang="en" altLang="zh-TW" sz="2200" b="1" i="0" dirty="0">
                <a:solidFill>
                  <a:srgbClr val="374151"/>
                </a:solidFill>
                <a:effectLst/>
                <a:latin typeface="Times New Roman" panose="02020603050405020304" pitchFamily="18" charset="0"/>
                <a:cs typeface="Times New Roman" panose="02020603050405020304" pitchFamily="18" charset="0"/>
              </a:rPr>
              <a:t>3. Network Maintenance:</a:t>
            </a:r>
          </a:p>
          <a:p>
            <a:r>
              <a:rPr lang="en" altLang="zh-TW" b="0" i="0" dirty="0">
                <a:solidFill>
                  <a:srgbClr val="374151"/>
                </a:solidFill>
                <a:effectLst/>
                <a:latin typeface="Times New Roman" panose="02020603050405020304" pitchFamily="18" charset="0"/>
                <a:cs typeface="Times New Roman" panose="02020603050405020304" pitchFamily="18" charset="0"/>
              </a:rPr>
              <a:t> 	Given a flow network G and its flow f, maintain the structure of the layered network by building L(s, t). This maintenance process ensures that L(s, t) maintains the properties of shortest paths.</a:t>
            </a:r>
          </a:p>
          <a:p>
            <a:endParaRPr lang="en" altLang="zh-TW" dirty="0">
              <a:solidFill>
                <a:srgbClr val="374151"/>
              </a:solidFill>
              <a:latin typeface="Times New Roman" panose="02020603050405020304" pitchFamily="18" charset="0"/>
              <a:cs typeface="Times New Roman" panose="02020603050405020304" pitchFamily="18" charset="0"/>
            </a:endParaRPr>
          </a:p>
          <a:p>
            <a:r>
              <a:rPr lang="en" altLang="zh-TW" sz="2200" b="1" i="0" dirty="0">
                <a:solidFill>
                  <a:srgbClr val="374151"/>
                </a:solidFill>
                <a:effectLst/>
                <a:latin typeface="Times New Roman" panose="02020603050405020304" pitchFamily="18" charset="0"/>
                <a:cs typeface="Times New Roman" panose="02020603050405020304" pitchFamily="18" charset="0"/>
              </a:rPr>
              <a:t>4. Iterative Execution:</a:t>
            </a:r>
          </a:p>
          <a:p>
            <a:r>
              <a:rPr lang="en" altLang="zh-TW" b="0" i="0" dirty="0">
                <a:solidFill>
                  <a:srgbClr val="374151"/>
                </a:solidFill>
                <a:effectLst/>
                <a:latin typeface="Times New Roman" panose="02020603050405020304" pitchFamily="18" charset="0"/>
                <a:cs typeface="Times New Roman" panose="02020603050405020304" pitchFamily="18" charset="0"/>
              </a:rPr>
              <a:t> 	Repeat the network maintenance and augmenting path finding process until no more augmenting paths can be found. Each iteration is called a "phase.</a:t>
            </a:r>
          </a:p>
          <a:p>
            <a:endParaRPr lang="zh-TW" altLang="en-US" dirty="0">
              <a:latin typeface="Times New Roman" panose="02020603050405020304" pitchFamily="18" charset="0"/>
              <a:cs typeface="Times New Roman" panose="02020603050405020304" pitchFamily="18" charset="0"/>
            </a:endParaRPr>
          </a:p>
        </p:txBody>
      </p:sp>
      <p:sp>
        <p:nvSpPr>
          <p:cNvPr id="6" name="投影片編號版面配置區 5">
            <a:extLst>
              <a:ext uri="{FF2B5EF4-FFF2-40B4-BE49-F238E27FC236}">
                <a16:creationId xmlns:a16="http://schemas.microsoft.com/office/drawing/2014/main" id="{AA5713A2-61A8-7BF5-8DDF-49A6A1458C02}"/>
              </a:ext>
            </a:extLst>
          </p:cNvPr>
          <p:cNvSpPr>
            <a:spLocks noGrp="1"/>
          </p:cNvSpPr>
          <p:nvPr>
            <p:ph type="sldNum" sz="quarter" idx="12"/>
          </p:nvPr>
        </p:nvSpPr>
        <p:spPr/>
        <p:txBody>
          <a:bodyPr/>
          <a:lstStyle/>
          <a:p>
            <a:fld id="{A765C936-0AB1-DC44-825D-7DF420A117FC}" type="slidenum">
              <a:rPr kumimoji="1" lang="zh-TW" altLang="en-US" smtClean="0"/>
              <a:t>6</a:t>
            </a:fld>
            <a:endParaRPr kumimoji="1" lang="zh-TW" altLang="en-US"/>
          </a:p>
        </p:txBody>
      </p:sp>
      <p:sp>
        <p:nvSpPr>
          <p:cNvPr id="14" name="文字方塊 13">
            <a:extLst>
              <a:ext uri="{FF2B5EF4-FFF2-40B4-BE49-F238E27FC236}">
                <a16:creationId xmlns:a16="http://schemas.microsoft.com/office/drawing/2014/main" id="{834883E0-D141-9286-CB0E-F314B8F0E1B2}"/>
              </a:ext>
            </a:extLst>
          </p:cNvPr>
          <p:cNvSpPr txBox="1"/>
          <p:nvPr/>
        </p:nvSpPr>
        <p:spPr>
          <a:xfrm>
            <a:off x="1615937" y="-2035518"/>
            <a:ext cx="11884712" cy="2513516"/>
          </a:xfrm>
          <a:prstGeom prst="rect">
            <a:avLst/>
          </a:prstGeom>
        </p:spPr>
        <p:txBody>
          <a:bodyPr vert="horz" lIns="91440" tIns="45720" rIns="91440" bIns="45720" rtlCol="0" anchor="b">
            <a:noAutofit/>
          </a:bodyPr>
          <a:lstStyle/>
          <a:p>
            <a:pPr algn="ctr">
              <a:lnSpc>
                <a:spcPct val="90000"/>
              </a:lnSpc>
              <a:spcBef>
                <a:spcPct val="0"/>
              </a:spcBef>
              <a:spcAft>
                <a:spcPts val="600"/>
              </a:spcAft>
            </a:pPr>
            <a:r>
              <a:rPr kumimoji="1" lang="en-US" altLang="zh-TW" sz="1400" b="1" kern="1200" dirty="0">
                <a:solidFill>
                  <a:schemeClr val="bg2"/>
                </a:solidFill>
                <a:latin typeface="Times New Roman" panose="02020603050405020304" pitchFamily="18" charset="0"/>
                <a:ea typeface="+mj-ea"/>
                <a:cs typeface="Times New Roman" panose="02020603050405020304" pitchFamily="18" charset="0"/>
              </a:rPr>
              <a:t>Max flow /</a:t>
            </a:r>
            <a:r>
              <a:rPr kumimoji="1" lang="en-US" altLang="zh-TW" sz="1400" b="1" kern="1200" dirty="0" err="1">
                <a:latin typeface="Times New Roman" panose="02020603050405020304" pitchFamily="18" charset="0"/>
                <a:cs typeface="Times New Roman" panose="02020603050405020304" pitchFamily="18" charset="0"/>
              </a:rPr>
              <a:t>Ford&amp;Fulkerson’s</a:t>
            </a:r>
            <a:r>
              <a:rPr kumimoji="1" lang="en-US" altLang="zh-TW" sz="1400" b="1" kern="1200" dirty="0">
                <a:latin typeface="Times New Roman" panose="02020603050405020304" pitchFamily="18" charset="0"/>
                <a:cs typeface="Times New Roman" panose="02020603050405020304" pitchFamily="18" charset="0"/>
              </a:rPr>
              <a:t> Algorithm</a:t>
            </a:r>
            <a:r>
              <a:rPr kumimoji="1" lang="en-US" altLang="zh-TW" sz="1400" b="1" kern="1200" dirty="0">
                <a:solidFill>
                  <a:schemeClr val="bg2"/>
                </a:solidFill>
                <a:latin typeface="Times New Roman" panose="02020603050405020304" pitchFamily="18" charset="0"/>
                <a:cs typeface="Times New Roman" panose="02020603050405020304" pitchFamily="18" charset="0"/>
              </a:rPr>
              <a:t>/</a:t>
            </a:r>
            <a:r>
              <a:rPr kumimoji="1" lang="en-US" altLang="zh-TW" sz="1400" b="1" kern="1200" dirty="0">
                <a:solidFill>
                  <a:schemeClr val="bg2"/>
                </a:solidFill>
                <a:latin typeface="Times New Roman" panose="02020603050405020304" pitchFamily="18" charset="0"/>
                <a:ea typeface="+mj-ea"/>
                <a:cs typeface="Times New Roman" panose="02020603050405020304" pitchFamily="18" charset="0"/>
              </a:rPr>
              <a:t>Dinitz Algorithm/ Compare/</a:t>
            </a:r>
            <a:r>
              <a:rPr lang="en" altLang="zh-TW" sz="1400" b="1" i="0" u="none" strike="noStrike" dirty="0">
                <a:solidFill>
                  <a:schemeClr val="bg2"/>
                </a:solidFill>
                <a:effectLst/>
                <a:latin typeface="Times New Roman" panose="02020603050405020304" pitchFamily="18" charset="0"/>
                <a:cs typeface="Times New Roman" panose="02020603050405020304" pitchFamily="18" charset="0"/>
              </a:rPr>
              <a:t>Implementation of DA by </a:t>
            </a:r>
            <a:r>
              <a:rPr lang="en" altLang="zh-TW" sz="1400" b="1" i="0" u="none" strike="noStrike" dirty="0" err="1">
                <a:solidFill>
                  <a:schemeClr val="bg2"/>
                </a:solidFill>
                <a:effectLst/>
                <a:latin typeface="Times New Roman" panose="02020603050405020304" pitchFamily="18" charset="0"/>
                <a:cs typeface="Times New Roman" panose="02020603050405020304" pitchFamily="18" charset="0"/>
              </a:rPr>
              <a:t>Cherkassky</a:t>
            </a:r>
            <a:r>
              <a:rPr lang="en" altLang="zh-TW" sz="1400" b="1" i="0" u="none" strike="noStrike" dirty="0">
                <a:solidFill>
                  <a:schemeClr val="bg2"/>
                </a:solidFill>
                <a:effectLst/>
                <a:latin typeface="Times New Roman" panose="02020603050405020304" pitchFamily="18" charset="0"/>
                <a:cs typeface="Times New Roman" panose="02020603050405020304" pitchFamily="18" charset="0"/>
              </a:rPr>
              <a:t>/ Further</a:t>
            </a:r>
            <a:endParaRPr lang="en-US" altLang="zh-TW" sz="1400" b="1" kern="1200" dirty="0">
              <a:solidFill>
                <a:schemeClr val="bg2"/>
              </a:solidFill>
              <a:latin typeface="Times New Roman" panose="02020603050405020304" pitchFamily="18" charset="0"/>
              <a:ea typeface="+mj-ea"/>
              <a:cs typeface="Times New Roman" panose="02020603050405020304" pitchFamily="18" charset="0"/>
            </a:endParaRPr>
          </a:p>
        </p:txBody>
      </p:sp>
    </p:spTree>
    <p:extLst>
      <p:ext uri="{BB962C8B-B14F-4D97-AF65-F5344CB8AC3E}">
        <p14:creationId xmlns:p14="http://schemas.microsoft.com/office/powerpoint/2010/main" val="3085559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9">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9">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pic>
        <p:nvPicPr>
          <p:cNvPr id="7" name="圖片 6" descr="一張含有 文字, 行, 軟體, 繪圖 的圖片&#10;&#10;自動產生的描述">
            <a:extLst>
              <a:ext uri="{FF2B5EF4-FFF2-40B4-BE49-F238E27FC236}">
                <a16:creationId xmlns:a16="http://schemas.microsoft.com/office/drawing/2014/main" id="{D17EBD45-A920-F280-0B82-353575561548}"/>
              </a:ext>
            </a:extLst>
          </p:cNvPr>
          <p:cNvPicPr>
            <a:picLocks noChangeAspect="1"/>
          </p:cNvPicPr>
          <p:nvPr/>
        </p:nvPicPr>
        <p:blipFill rotWithShape="1">
          <a:blip r:embed="rId2"/>
          <a:srcRect l="22700" t="22175" r="16390" b="59256"/>
          <a:stretch/>
        </p:blipFill>
        <p:spPr>
          <a:xfrm>
            <a:off x="1644281" y="817117"/>
            <a:ext cx="8903438" cy="1696399"/>
          </a:xfrm>
          <a:prstGeom prst="rect">
            <a:avLst/>
          </a:prstGeom>
        </p:spPr>
      </p:pic>
      <p:pic>
        <p:nvPicPr>
          <p:cNvPr id="9" name="圖片 8" descr="一張含有 文字, 行, 軟體, 繪圖 的圖片&#10;&#10;自動產生的描述">
            <a:extLst>
              <a:ext uri="{FF2B5EF4-FFF2-40B4-BE49-F238E27FC236}">
                <a16:creationId xmlns:a16="http://schemas.microsoft.com/office/drawing/2014/main" id="{ED1ABC3B-FECD-7A2C-7694-73718969A78F}"/>
              </a:ext>
            </a:extLst>
          </p:cNvPr>
          <p:cNvPicPr>
            <a:picLocks noChangeAspect="1"/>
          </p:cNvPicPr>
          <p:nvPr/>
        </p:nvPicPr>
        <p:blipFill rotWithShape="1">
          <a:blip r:embed="rId2"/>
          <a:srcRect l="22700" t="40642" r="16390" b="40666"/>
          <a:stretch/>
        </p:blipFill>
        <p:spPr>
          <a:xfrm>
            <a:off x="2016180" y="3705206"/>
            <a:ext cx="8903438" cy="1707634"/>
          </a:xfrm>
          <a:prstGeom prst="rect">
            <a:avLst/>
          </a:prstGeom>
        </p:spPr>
      </p:pic>
      <p:sp>
        <p:nvSpPr>
          <p:cNvPr id="20" name="文字方塊 19">
            <a:extLst>
              <a:ext uri="{FF2B5EF4-FFF2-40B4-BE49-F238E27FC236}">
                <a16:creationId xmlns:a16="http://schemas.microsoft.com/office/drawing/2014/main" id="{BD0E1B93-2518-C5BB-73E9-1BBE70FF4CF7}"/>
              </a:ext>
            </a:extLst>
          </p:cNvPr>
          <p:cNvSpPr txBox="1"/>
          <p:nvPr/>
        </p:nvSpPr>
        <p:spPr>
          <a:xfrm>
            <a:off x="1853376" y="2619153"/>
            <a:ext cx="8485247" cy="646331"/>
          </a:xfrm>
          <a:prstGeom prst="rect">
            <a:avLst/>
          </a:prstGeom>
          <a:noFill/>
        </p:spPr>
        <p:txBody>
          <a:bodyPr wrap="square">
            <a:spAutoFit/>
          </a:bodyPr>
          <a:lstStyle/>
          <a:p>
            <a:r>
              <a:rPr lang="en" altLang="zh-TW" b="0" i="0" u="none" strike="noStrike" dirty="0">
                <a:solidFill>
                  <a:srgbClr val="374151"/>
                </a:solidFill>
                <a:effectLst/>
                <a:latin typeface="Times New Roman" panose="02020603050405020304" pitchFamily="18" charset="0"/>
                <a:cs typeface="Times New Roman" panose="02020603050405020304" pitchFamily="18" charset="0"/>
              </a:rPr>
              <a:t>b. The path from s to t is shown in bold, and the edge that would be saturated as a result of the flow augmentation along it is shown crossed.</a:t>
            </a:r>
            <a:endParaRPr lang="zh-TW" altLang="en-US" dirty="0">
              <a:latin typeface="Times New Roman" panose="02020603050405020304" pitchFamily="18" charset="0"/>
              <a:cs typeface="Times New Roman" panose="02020603050405020304" pitchFamily="18" charset="0"/>
            </a:endParaRPr>
          </a:p>
        </p:txBody>
      </p:sp>
      <p:sp>
        <p:nvSpPr>
          <p:cNvPr id="22" name="文字方塊 21">
            <a:extLst>
              <a:ext uri="{FF2B5EF4-FFF2-40B4-BE49-F238E27FC236}">
                <a16:creationId xmlns:a16="http://schemas.microsoft.com/office/drawing/2014/main" id="{15644175-61C7-2F86-184A-1D84EAD2893D}"/>
              </a:ext>
            </a:extLst>
          </p:cNvPr>
          <p:cNvSpPr txBox="1"/>
          <p:nvPr/>
        </p:nvSpPr>
        <p:spPr>
          <a:xfrm>
            <a:off x="1791133" y="5385347"/>
            <a:ext cx="8903437" cy="646331"/>
          </a:xfrm>
          <a:prstGeom prst="rect">
            <a:avLst/>
          </a:prstGeom>
          <a:noFill/>
        </p:spPr>
        <p:txBody>
          <a:bodyPr wrap="square">
            <a:spAutoFit/>
          </a:bodyPr>
          <a:lstStyle/>
          <a:p>
            <a:r>
              <a:rPr lang="en" altLang="zh-TW" dirty="0">
                <a:solidFill>
                  <a:srgbClr val="343541"/>
                </a:solidFill>
                <a:latin typeface="Times New Roman" panose="02020603050405020304" pitchFamily="18" charset="0"/>
                <a:cs typeface="Times New Roman" panose="02020603050405020304" pitchFamily="18" charset="0"/>
              </a:rPr>
              <a:t>d. </a:t>
            </a:r>
            <a:r>
              <a:rPr lang="en" altLang="zh-TW" b="0" i="0" u="none" strike="noStrike" dirty="0">
                <a:solidFill>
                  <a:srgbClr val="343541"/>
                </a:solidFill>
                <a:effectLst/>
                <a:latin typeface="Times New Roman" panose="02020603050405020304" pitchFamily="18" charset="0"/>
                <a:cs typeface="Times New Roman" panose="02020603050405020304" pitchFamily="18" charset="0"/>
              </a:rPr>
              <a:t>The layered network L = L ( s , t ) , of length 3 , and a path from s to t in it . Two its crossed edges are saturated by the flow augmentation . </a:t>
            </a:r>
            <a:endParaRPr lang="zh-TW" altLang="en-US" dirty="0">
              <a:latin typeface="Times New Roman" panose="02020603050405020304" pitchFamily="18" charset="0"/>
              <a:cs typeface="Times New Roman" panose="02020603050405020304" pitchFamily="18" charset="0"/>
            </a:endParaRPr>
          </a:p>
        </p:txBody>
      </p:sp>
      <p:sp>
        <p:nvSpPr>
          <p:cNvPr id="23" name="投影片編號版面配置區 22">
            <a:extLst>
              <a:ext uri="{FF2B5EF4-FFF2-40B4-BE49-F238E27FC236}">
                <a16:creationId xmlns:a16="http://schemas.microsoft.com/office/drawing/2014/main" id="{0887086D-53D6-8E1A-B573-E0D09815814A}"/>
              </a:ext>
            </a:extLst>
          </p:cNvPr>
          <p:cNvSpPr>
            <a:spLocks noGrp="1"/>
          </p:cNvSpPr>
          <p:nvPr>
            <p:ph type="sldNum" sz="quarter" idx="12"/>
          </p:nvPr>
        </p:nvSpPr>
        <p:spPr/>
        <p:txBody>
          <a:bodyPr/>
          <a:lstStyle/>
          <a:p>
            <a:fld id="{A765C936-0AB1-DC44-825D-7DF420A117FC}" type="slidenum">
              <a:rPr kumimoji="1" lang="zh-TW" altLang="en-US" smtClean="0"/>
              <a:t>7</a:t>
            </a:fld>
            <a:endParaRPr kumimoji="1" lang="zh-TW" altLang="en-US"/>
          </a:p>
        </p:txBody>
      </p:sp>
      <p:sp>
        <p:nvSpPr>
          <p:cNvPr id="25" name="文字方塊 24">
            <a:extLst>
              <a:ext uri="{FF2B5EF4-FFF2-40B4-BE49-F238E27FC236}">
                <a16:creationId xmlns:a16="http://schemas.microsoft.com/office/drawing/2014/main" id="{53D4C3A8-5FCC-9455-5E12-B4643300E8DA}"/>
              </a:ext>
            </a:extLst>
          </p:cNvPr>
          <p:cNvSpPr txBox="1"/>
          <p:nvPr/>
        </p:nvSpPr>
        <p:spPr>
          <a:xfrm>
            <a:off x="1615937" y="-2035518"/>
            <a:ext cx="11884712" cy="2513516"/>
          </a:xfrm>
          <a:prstGeom prst="rect">
            <a:avLst/>
          </a:prstGeom>
        </p:spPr>
        <p:txBody>
          <a:bodyPr vert="horz" lIns="91440" tIns="45720" rIns="91440" bIns="45720" rtlCol="0" anchor="b">
            <a:noAutofit/>
          </a:bodyPr>
          <a:lstStyle/>
          <a:p>
            <a:pPr algn="ctr">
              <a:lnSpc>
                <a:spcPct val="90000"/>
              </a:lnSpc>
              <a:spcBef>
                <a:spcPct val="0"/>
              </a:spcBef>
              <a:spcAft>
                <a:spcPts val="600"/>
              </a:spcAft>
            </a:pPr>
            <a:r>
              <a:rPr kumimoji="1" lang="en-US" altLang="zh-TW" sz="1400" b="1" kern="1200" dirty="0">
                <a:solidFill>
                  <a:schemeClr val="bg2"/>
                </a:solidFill>
                <a:latin typeface="Times New Roman" panose="02020603050405020304" pitchFamily="18" charset="0"/>
                <a:ea typeface="+mj-ea"/>
                <a:cs typeface="Times New Roman" panose="02020603050405020304" pitchFamily="18" charset="0"/>
              </a:rPr>
              <a:t>Max flow /</a:t>
            </a:r>
            <a:r>
              <a:rPr kumimoji="1" lang="en-US" altLang="zh-TW" sz="1400" b="1" kern="1200" dirty="0" err="1">
                <a:latin typeface="Times New Roman" panose="02020603050405020304" pitchFamily="18" charset="0"/>
                <a:cs typeface="Times New Roman" panose="02020603050405020304" pitchFamily="18" charset="0"/>
              </a:rPr>
              <a:t>Ford&amp;Fulkerson’s</a:t>
            </a:r>
            <a:r>
              <a:rPr kumimoji="1" lang="en-US" altLang="zh-TW" sz="1400" b="1" kern="1200" dirty="0">
                <a:latin typeface="Times New Roman" panose="02020603050405020304" pitchFamily="18" charset="0"/>
                <a:cs typeface="Times New Roman" panose="02020603050405020304" pitchFamily="18" charset="0"/>
              </a:rPr>
              <a:t> Algorithm</a:t>
            </a:r>
            <a:r>
              <a:rPr kumimoji="1" lang="en-US" altLang="zh-TW" sz="1400" b="1" kern="1200" dirty="0">
                <a:solidFill>
                  <a:schemeClr val="bg2"/>
                </a:solidFill>
                <a:latin typeface="Times New Roman" panose="02020603050405020304" pitchFamily="18" charset="0"/>
                <a:cs typeface="Times New Roman" panose="02020603050405020304" pitchFamily="18" charset="0"/>
              </a:rPr>
              <a:t>/</a:t>
            </a:r>
            <a:r>
              <a:rPr kumimoji="1" lang="en-US" altLang="zh-TW" sz="1400" b="1" kern="1200" dirty="0">
                <a:solidFill>
                  <a:schemeClr val="bg2"/>
                </a:solidFill>
                <a:latin typeface="Times New Roman" panose="02020603050405020304" pitchFamily="18" charset="0"/>
                <a:ea typeface="+mj-ea"/>
                <a:cs typeface="Times New Roman" panose="02020603050405020304" pitchFamily="18" charset="0"/>
              </a:rPr>
              <a:t>Dinitz Algorithm/ Compare/</a:t>
            </a:r>
            <a:r>
              <a:rPr lang="en" altLang="zh-TW" sz="1400" b="1" i="0" u="none" strike="noStrike" dirty="0">
                <a:solidFill>
                  <a:schemeClr val="bg2"/>
                </a:solidFill>
                <a:effectLst/>
                <a:latin typeface="Times New Roman" panose="02020603050405020304" pitchFamily="18" charset="0"/>
                <a:cs typeface="Times New Roman" panose="02020603050405020304" pitchFamily="18" charset="0"/>
              </a:rPr>
              <a:t>Implementation of DA by </a:t>
            </a:r>
            <a:r>
              <a:rPr lang="en" altLang="zh-TW" sz="1400" b="1" i="0" u="none" strike="noStrike" dirty="0" err="1">
                <a:solidFill>
                  <a:schemeClr val="bg2"/>
                </a:solidFill>
                <a:effectLst/>
                <a:latin typeface="Times New Roman" panose="02020603050405020304" pitchFamily="18" charset="0"/>
                <a:cs typeface="Times New Roman" panose="02020603050405020304" pitchFamily="18" charset="0"/>
              </a:rPr>
              <a:t>Cherkassky</a:t>
            </a:r>
            <a:r>
              <a:rPr lang="en" altLang="zh-TW" sz="1400" b="1" i="0" u="none" strike="noStrike" dirty="0">
                <a:solidFill>
                  <a:schemeClr val="bg2"/>
                </a:solidFill>
                <a:effectLst/>
                <a:latin typeface="Times New Roman" panose="02020603050405020304" pitchFamily="18" charset="0"/>
                <a:cs typeface="Times New Roman" panose="02020603050405020304" pitchFamily="18" charset="0"/>
              </a:rPr>
              <a:t>/ Further</a:t>
            </a:r>
            <a:endParaRPr lang="en-US" altLang="zh-TW" sz="1400" b="1" kern="1200" dirty="0">
              <a:solidFill>
                <a:schemeClr val="bg2"/>
              </a:solidFill>
              <a:latin typeface="Times New Roman" panose="02020603050405020304" pitchFamily="18" charset="0"/>
              <a:ea typeface="+mj-ea"/>
              <a:cs typeface="Times New Roman" panose="02020603050405020304" pitchFamily="18" charset="0"/>
            </a:endParaRPr>
          </a:p>
        </p:txBody>
      </p:sp>
    </p:spTree>
    <p:extLst>
      <p:ext uri="{BB962C8B-B14F-4D97-AF65-F5344CB8AC3E}">
        <p14:creationId xmlns:p14="http://schemas.microsoft.com/office/powerpoint/2010/main" val="14461094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pic>
        <p:nvPicPr>
          <p:cNvPr id="11" name="圖片 10" descr="一張含有 文字, 行, 軟體, 繪圖 的圖片&#10;&#10;自動產生的描述">
            <a:extLst>
              <a:ext uri="{FF2B5EF4-FFF2-40B4-BE49-F238E27FC236}">
                <a16:creationId xmlns:a16="http://schemas.microsoft.com/office/drawing/2014/main" id="{7FFCC083-1263-7A78-8D61-2DB2CEF5D4F3}"/>
              </a:ext>
            </a:extLst>
          </p:cNvPr>
          <p:cNvPicPr>
            <a:picLocks noChangeAspect="1"/>
          </p:cNvPicPr>
          <p:nvPr/>
        </p:nvPicPr>
        <p:blipFill rotWithShape="1">
          <a:blip r:embed="rId2"/>
          <a:srcRect l="24786" t="58436" r="14304" b="22872"/>
          <a:stretch/>
        </p:blipFill>
        <p:spPr>
          <a:xfrm>
            <a:off x="1872790" y="1960365"/>
            <a:ext cx="8903438" cy="1707634"/>
          </a:xfrm>
          <a:prstGeom prst="rect">
            <a:avLst/>
          </a:prstGeom>
        </p:spPr>
      </p:pic>
      <p:sp>
        <p:nvSpPr>
          <p:cNvPr id="5" name="投影片編號版面配置區 4">
            <a:extLst>
              <a:ext uri="{FF2B5EF4-FFF2-40B4-BE49-F238E27FC236}">
                <a16:creationId xmlns:a16="http://schemas.microsoft.com/office/drawing/2014/main" id="{BA309FF1-3601-046E-BD43-5C2F9371206C}"/>
              </a:ext>
            </a:extLst>
          </p:cNvPr>
          <p:cNvSpPr>
            <a:spLocks noGrp="1"/>
          </p:cNvSpPr>
          <p:nvPr>
            <p:ph type="sldNum" sz="quarter" idx="12"/>
          </p:nvPr>
        </p:nvSpPr>
        <p:spPr/>
        <p:txBody>
          <a:bodyPr/>
          <a:lstStyle/>
          <a:p>
            <a:fld id="{A765C936-0AB1-DC44-825D-7DF420A117FC}" type="slidenum">
              <a:rPr kumimoji="1" lang="zh-TW" altLang="en-US" smtClean="0"/>
              <a:t>8</a:t>
            </a:fld>
            <a:endParaRPr kumimoji="1" lang="zh-TW" altLang="en-US"/>
          </a:p>
        </p:txBody>
      </p:sp>
      <p:sp>
        <p:nvSpPr>
          <p:cNvPr id="16" name="文字方塊 15">
            <a:extLst>
              <a:ext uri="{FF2B5EF4-FFF2-40B4-BE49-F238E27FC236}">
                <a16:creationId xmlns:a16="http://schemas.microsoft.com/office/drawing/2014/main" id="{8AA744FA-E17E-F888-BD72-FB2671CFB3F7}"/>
              </a:ext>
            </a:extLst>
          </p:cNvPr>
          <p:cNvSpPr txBox="1"/>
          <p:nvPr/>
        </p:nvSpPr>
        <p:spPr>
          <a:xfrm>
            <a:off x="1615937" y="-2035518"/>
            <a:ext cx="11884712" cy="2513516"/>
          </a:xfrm>
          <a:prstGeom prst="rect">
            <a:avLst/>
          </a:prstGeom>
        </p:spPr>
        <p:txBody>
          <a:bodyPr vert="horz" lIns="91440" tIns="45720" rIns="91440" bIns="45720" rtlCol="0" anchor="b">
            <a:noAutofit/>
          </a:bodyPr>
          <a:lstStyle/>
          <a:p>
            <a:pPr algn="ctr">
              <a:lnSpc>
                <a:spcPct val="90000"/>
              </a:lnSpc>
              <a:spcBef>
                <a:spcPct val="0"/>
              </a:spcBef>
              <a:spcAft>
                <a:spcPts val="600"/>
              </a:spcAft>
            </a:pPr>
            <a:r>
              <a:rPr kumimoji="1" lang="en-US" altLang="zh-TW" sz="1400" b="1" kern="1200" dirty="0">
                <a:solidFill>
                  <a:schemeClr val="bg2"/>
                </a:solidFill>
                <a:latin typeface="Times New Roman" panose="02020603050405020304" pitchFamily="18" charset="0"/>
                <a:ea typeface="+mj-ea"/>
                <a:cs typeface="Times New Roman" panose="02020603050405020304" pitchFamily="18" charset="0"/>
              </a:rPr>
              <a:t>Max flow /</a:t>
            </a:r>
            <a:r>
              <a:rPr kumimoji="1" lang="en-US" altLang="zh-TW" sz="1400" b="1" kern="1200" dirty="0" err="1">
                <a:latin typeface="Times New Roman" panose="02020603050405020304" pitchFamily="18" charset="0"/>
                <a:cs typeface="Times New Roman" panose="02020603050405020304" pitchFamily="18" charset="0"/>
              </a:rPr>
              <a:t>Ford&amp;Fulkerson’s</a:t>
            </a:r>
            <a:r>
              <a:rPr kumimoji="1" lang="en-US" altLang="zh-TW" sz="1400" b="1" kern="1200" dirty="0">
                <a:latin typeface="Times New Roman" panose="02020603050405020304" pitchFamily="18" charset="0"/>
                <a:cs typeface="Times New Roman" panose="02020603050405020304" pitchFamily="18" charset="0"/>
              </a:rPr>
              <a:t> Algorithm</a:t>
            </a:r>
            <a:r>
              <a:rPr kumimoji="1" lang="en-US" altLang="zh-TW" sz="1400" b="1" kern="1200" dirty="0">
                <a:solidFill>
                  <a:schemeClr val="bg2"/>
                </a:solidFill>
                <a:latin typeface="Times New Roman" panose="02020603050405020304" pitchFamily="18" charset="0"/>
                <a:cs typeface="Times New Roman" panose="02020603050405020304" pitchFamily="18" charset="0"/>
              </a:rPr>
              <a:t>/</a:t>
            </a:r>
            <a:r>
              <a:rPr kumimoji="1" lang="en-US" altLang="zh-TW" sz="1400" b="1" kern="1200" dirty="0">
                <a:solidFill>
                  <a:schemeClr val="bg2"/>
                </a:solidFill>
                <a:latin typeface="Times New Roman" panose="02020603050405020304" pitchFamily="18" charset="0"/>
                <a:ea typeface="+mj-ea"/>
                <a:cs typeface="Times New Roman" panose="02020603050405020304" pitchFamily="18" charset="0"/>
              </a:rPr>
              <a:t>Dinitz Algorithm/ Compare/</a:t>
            </a:r>
            <a:r>
              <a:rPr lang="en" altLang="zh-TW" sz="1400" b="1" i="0" u="none" strike="noStrike" dirty="0">
                <a:solidFill>
                  <a:schemeClr val="bg2"/>
                </a:solidFill>
                <a:effectLst/>
                <a:latin typeface="Times New Roman" panose="02020603050405020304" pitchFamily="18" charset="0"/>
                <a:cs typeface="Times New Roman" panose="02020603050405020304" pitchFamily="18" charset="0"/>
              </a:rPr>
              <a:t>Implementation of DA by </a:t>
            </a:r>
            <a:r>
              <a:rPr lang="en" altLang="zh-TW" sz="1400" b="1" i="0" u="none" strike="noStrike" dirty="0" err="1">
                <a:solidFill>
                  <a:schemeClr val="bg2"/>
                </a:solidFill>
                <a:effectLst/>
                <a:latin typeface="Times New Roman" panose="02020603050405020304" pitchFamily="18" charset="0"/>
                <a:cs typeface="Times New Roman" panose="02020603050405020304" pitchFamily="18" charset="0"/>
              </a:rPr>
              <a:t>Cherkassky</a:t>
            </a:r>
            <a:r>
              <a:rPr lang="en" altLang="zh-TW" sz="1400" b="1" i="0" u="none" strike="noStrike" dirty="0">
                <a:solidFill>
                  <a:schemeClr val="bg2"/>
                </a:solidFill>
                <a:effectLst/>
                <a:latin typeface="Times New Roman" panose="02020603050405020304" pitchFamily="18" charset="0"/>
                <a:cs typeface="Times New Roman" panose="02020603050405020304" pitchFamily="18" charset="0"/>
              </a:rPr>
              <a:t>/ Further</a:t>
            </a:r>
            <a:endParaRPr lang="en-US" altLang="zh-TW" sz="1400" b="1" kern="1200" dirty="0">
              <a:solidFill>
                <a:schemeClr val="bg2"/>
              </a:solidFill>
              <a:latin typeface="Times New Roman" panose="02020603050405020304" pitchFamily="18" charset="0"/>
              <a:ea typeface="+mj-ea"/>
              <a:cs typeface="Times New Roman" panose="02020603050405020304" pitchFamily="18" charset="0"/>
            </a:endParaRPr>
          </a:p>
        </p:txBody>
      </p:sp>
      <p:sp>
        <p:nvSpPr>
          <p:cNvPr id="3" name="文字方塊 2">
            <a:extLst>
              <a:ext uri="{FF2B5EF4-FFF2-40B4-BE49-F238E27FC236}">
                <a16:creationId xmlns:a16="http://schemas.microsoft.com/office/drawing/2014/main" id="{0DB3C227-E772-8768-7967-A74228520F39}"/>
              </a:ext>
            </a:extLst>
          </p:cNvPr>
          <p:cNvSpPr txBox="1"/>
          <p:nvPr/>
        </p:nvSpPr>
        <p:spPr>
          <a:xfrm>
            <a:off x="909167" y="3997831"/>
            <a:ext cx="11209523" cy="646331"/>
          </a:xfrm>
          <a:prstGeom prst="rect">
            <a:avLst/>
          </a:prstGeom>
          <a:noFill/>
        </p:spPr>
        <p:txBody>
          <a:bodyPr wrap="square" rtlCol="0">
            <a:spAutoFit/>
          </a:bodyPr>
          <a:lstStyle/>
          <a:p>
            <a:r>
              <a:rPr kumimoji="1" lang="en-US" altLang="zh-TW" dirty="0">
                <a:latin typeface="Times New Roman" panose="02020603050405020304" pitchFamily="18" charset="0"/>
                <a:cs typeface="Times New Roman" panose="02020603050405020304" pitchFamily="18" charset="0"/>
              </a:rPr>
              <a:t>g. </a:t>
            </a:r>
            <a:r>
              <a:rPr lang="en" altLang="zh-TW" b="0" i="0" u="none" strike="noStrike" dirty="0">
                <a:solidFill>
                  <a:srgbClr val="343541"/>
                </a:solidFill>
                <a:effectLst/>
                <a:latin typeface="Times New Roman" panose="02020603050405020304" pitchFamily="18" charset="0"/>
                <a:cs typeface="Times New Roman" panose="02020603050405020304" pitchFamily="18" charset="0"/>
              </a:rPr>
              <a:t> The flow augmentation along the path shown in bold saturates the crossed edge . Vertex a will be cleaned from L.</a:t>
            </a:r>
          </a:p>
          <a:p>
            <a:r>
              <a:rPr lang="en" altLang="zh-TW" b="0" i="0" u="none" strike="noStrike" dirty="0" err="1">
                <a:solidFill>
                  <a:srgbClr val="343541"/>
                </a:solidFill>
                <a:effectLst/>
                <a:latin typeface="Times New Roman" panose="02020603050405020304" pitchFamily="18" charset="0"/>
                <a:cs typeface="Times New Roman" panose="02020603050405020304" pitchFamily="18" charset="0"/>
              </a:rPr>
              <a:t>i</a:t>
            </a:r>
            <a:r>
              <a:rPr lang="en" altLang="zh-TW" b="0" i="0" u="none" strike="noStrike" dirty="0">
                <a:solidFill>
                  <a:srgbClr val="343541"/>
                </a:solidFill>
                <a:effectLst/>
                <a:latin typeface="Times New Roman" panose="02020603050405020304" pitchFamily="18" charset="0"/>
                <a:cs typeface="Times New Roman" panose="02020603050405020304" pitchFamily="18" charset="0"/>
              </a:rPr>
              <a:t>.   BFS execution in G , marks as reachable from s vertices s , a , c , and d , but not t .</a:t>
            </a:r>
            <a:endParaRPr kumimoji="1"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569736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7">
            <a:extLst>
              <a:ext uri="{FF2B5EF4-FFF2-40B4-BE49-F238E27FC236}">
                <a16:creationId xmlns:a16="http://schemas.microsoft.com/office/drawing/2014/main" id="{D278ADA9-6383-4BDD-80D2-8899A40268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9">
            <a:extLst>
              <a:ext uri="{FF2B5EF4-FFF2-40B4-BE49-F238E27FC236}">
                <a16:creationId xmlns:a16="http://schemas.microsoft.com/office/drawing/2014/main" id="{484B7147-B0F6-40ED-B5A2-FF72BC8198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6" name="Rectangle 11">
            <a:extLst>
              <a:ext uri="{FF2B5EF4-FFF2-40B4-BE49-F238E27FC236}">
                <a16:creationId xmlns:a16="http://schemas.microsoft.com/office/drawing/2014/main" id="{B36D2DE0-0628-4A9A-A59D-7BA8B5EB30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13">
            <a:extLst>
              <a:ext uri="{FF2B5EF4-FFF2-40B4-BE49-F238E27FC236}">
                <a16:creationId xmlns:a16="http://schemas.microsoft.com/office/drawing/2014/main" id="{48E405C9-94BE-41DA-928C-DEC9A8550E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15929" y="148929"/>
            <a:ext cx="6560142" cy="656014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 name="標題 1">
            <a:extLst>
              <a:ext uri="{FF2B5EF4-FFF2-40B4-BE49-F238E27FC236}">
                <a16:creationId xmlns:a16="http://schemas.microsoft.com/office/drawing/2014/main" id="{F8896F6B-2AD2-04C9-C665-E2330863DF5F}"/>
              </a:ext>
            </a:extLst>
          </p:cNvPr>
          <p:cNvSpPr>
            <a:spLocks noGrp="1"/>
          </p:cNvSpPr>
          <p:nvPr>
            <p:ph type="title"/>
          </p:nvPr>
        </p:nvSpPr>
        <p:spPr>
          <a:xfrm>
            <a:off x="3315031" y="1380754"/>
            <a:ext cx="5561938" cy="2513516"/>
          </a:xfrm>
        </p:spPr>
        <p:txBody>
          <a:bodyPr vert="horz" lIns="91440" tIns="45720" rIns="91440" bIns="45720" rtlCol="0" anchor="b">
            <a:normAutofit/>
          </a:bodyPr>
          <a:lstStyle/>
          <a:p>
            <a:pPr algn="ctr"/>
            <a:r>
              <a:rPr kumimoji="1" lang="en-US" altLang="zh-TW" sz="2800" b="1" kern="1200" dirty="0">
                <a:solidFill>
                  <a:schemeClr val="tx1"/>
                </a:solidFill>
                <a:latin typeface="Times New Roman" panose="02020603050405020304" pitchFamily="18" charset="0"/>
                <a:cs typeface="Times New Roman" panose="02020603050405020304" pitchFamily="18" charset="0"/>
              </a:rPr>
              <a:t>Dinitz Algorithm</a:t>
            </a:r>
          </a:p>
        </p:txBody>
      </p:sp>
      <p:sp>
        <p:nvSpPr>
          <p:cNvPr id="28" name="Arc 15">
            <a:extLst>
              <a:ext uri="{FF2B5EF4-FFF2-40B4-BE49-F238E27FC236}">
                <a16:creationId xmlns:a16="http://schemas.microsoft.com/office/drawing/2014/main" id="{D2091A72-D5BB-42AC-8FD3-F7747D9086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9222429" flipV="1">
            <a:off x="2494119" y="6170"/>
            <a:ext cx="6816262" cy="6816262"/>
          </a:xfrm>
          <a:prstGeom prst="arc">
            <a:avLst>
              <a:gd name="adj1" fmla="val 16200000"/>
              <a:gd name="adj2" fmla="val 20093138"/>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9" name="Oval 17">
            <a:extLst>
              <a:ext uri="{FF2B5EF4-FFF2-40B4-BE49-F238E27FC236}">
                <a16:creationId xmlns:a16="http://schemas.microsoft.com/office/drawing/2014/main" id="{6ED12BFC-A737-46AF-8411-481112D54B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00995" y="5310973"/>
            <a:ext cx="705948" cy="686798"/>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投影片編號版面配置區 3">
            <a:extLst>
              <a:ext uri="{FF2B5EF4-FFF2-40B4-BE49-F238E27FC236}">
                <a16:creationId xmlns:a16="http://schemas.microsoft.com/office/drawing/2014/main" id="{764801B3-52F8-439B-5ABA-F60C797A3BB9}"/>
              </a:ext>
            </a:extLst>
          </p:cNvPr>
          <p:cNvSpPr>
            <a:spLocks noGrp="1"/>
          </p:cNvSpPr>
          <p:nvPr>
            <p:ph type="sldNum" sz="quarter" idx="12"/>
          </p:nvPr>
        </p:nvSpPr>
        <p:spPr/>
        <p:txBody>
          <a:bodyPr/>
          <a:lstStyle/>
          <a:p>
            <a:fld id="{A765C936-0AB1-DC44-825D-7DF420A117FC}" type="slidenum">
              <a:rPr kumimoji="1" lang="zh-TW" altLang="en-US" smtClean="0"/>
              <a:t>9</a:t>
            </a:fld>
            <a:endParaRPr kumimoji="1" lang="zh-TW" altLang="en-US"/>
          </a:p>
        </p:txBody>
      </p:sp>
    </p:spTree>
    <p:extLst>
      <p:ext uri="{BB962C8B-B14F-4D97-AF65-F5344CB8AC3E}">
        <p14:creationId xmlns:p14="http://schemas.microsoft.com/office/powerpoint/2010/main" val="609481515"/>
      </p:ext>
    </p:extLst>
  </p:cSld>
  <p:clrMapOvr>
    <a:masterClrMapping/>
  </p:clrMapOvr>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文件" ma:contentTypeID="0x01010006592AC0A2F4C24A95CC5D0BF496093D" ma:contentTypeVersion="10" ma:contentTypeDescription="建立新的文件。" ma:contentTypeScope="" ma:versionID="389321321fe62265ed8939eca6e10aa2">
  <xsd:schema xmlns:xsd="http://www.w3.org/2001/XMLSchema" xmlns:xs="http://www.w3.org/2001/XMLSchema" xmlns:p="http://schemas.microsoft.com/office/2006/metadata/properties" xmlns:ns2="69b1f48f-880b-44ad-916a-e212118a994f" xmlns:ns3="d144eff7-6e22-4895-9a40-2e463d5cdf11" targetNamespace="http://schemas.microsoft.com/office/2006/metadata/properties" ma:root="true" ma:fieldsID="459ae2a4be26e82fc76a506d75ced13c" ns2:_="" ns3:_="">
    <xsd:import namespace="69b1f48f-880b-44ad-916a-e212118a994f"/>
    <xsd:import namespace="d144eff7-6e22-4895-9a40-2e463d5cdf11"/>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3:SharedWithUsers" minOccurs="0"/>
                <xsd:element ref="ns3:SharedWithDetails" minOccurs="0"/>
                <xsd:element ref="ns2:lcf76f155ced4ddcb4097134ff3c332f" minOccurs="0"/>
                <xsd:element ref="ns3:TaxCatchAll"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9b1f48f-880b-44ad-916a-e212118a994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dexed="true" ma:internalName="MediaServiceDateTaken" ma:readOnly="true">
      <xsd:simpleType>
        <xsd:restriction base="dms:Text"/>
      </xsd:simpleType>
    </xsd:element>
    <xsd:element name="MediaLengthInSeconds" ma:index="11" nillable="true" ma:displayName="MediaLengthInSeconds" ma:hidden="true" ma:internalName="MediaLengthInSeconds" ma:readOnly="true">
      <xsd:simpleType>
        <xsd:restriction base="dms:Unknown"/>
      </xsd:simpleType>
    </xsd:element>
    <xsd:element name="lcf76f155ced4ddcb4097134ff3c332f" ma:index="15" nillable="true" ma:taxonomy="true" ma:internalName="lcf76f155ced4ddcb4097134ff3c332f" ma:taxonomyFieldName="MediaServiceImageTags" ma:displayName="影像標籤" ma:readOnly="false" ma:fieldId="{5cf76f15-5ced-4ddc-b409-7134ff3c332f}" ma:taxonomyMulti="true" ma:sspId="2b7cc9c4-2e33-4c29-8e3b-fac3172d3c75"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17"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144eff7-6e22-4895-9a40-2e463d5cdf11" elementFormDefault="qualified">
    <xsd:import namespace="http://schemas.microsoft.com/office/2006/documentManagement/types"/>
    <xsd:import namespace="http://schemas.microsoft.com/office/infopath/2007/PartnerControls"/>
    <xsd:element name="SharedWithUsers" ma:index="12" nillable="true" ma:displayName="共用對象:"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共用詳細資料" ma:internalName="SharedWithDetails" ma:readOnly="true">
      <xsd:simpleType>
        <xsd:restriction base="dms:Note">
          <xsd:maxLength value="255"/>
        </xsd:restriction>
      </xsd:simpleType>
    </xsd:element>
    <xsd:element name="TaxCatchAll" ma:index="16" nillable="true" ma:displayName="Taxonomy Catch All Column" ma:hidden="true" ma:list="{0ae30c4f-28e5-447b-93e3-936ca52d8bb1}" ma:internalName="TaxCatchAll" ma:showField="CatchAllData" ma:web="d144eff7-6e22-4895-9a40-2e463d5cdf1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內容類型"/>
        <xsd:element ref="dc:title" minOccurs="0" maxOccurs="1" ma:index="4" ma:displayName="標題"/>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69b1f48f-880b-44ad-916a-e212118a994f">
      <Terms xmlns="http://schemas.microsoft.com/office/infopath/2007/PartnerControls"/>
    </lcf76f155ced4ddcb4097134ff3c332f>
    <TaxCatchAll xmlns="d144eff7-6e22-4895-9a40-2e463d5cdf11" xsi:nil="true"/>
  </documentManagement>
</p:properties>
</file>

<file path=customXml/itemProps1.xml><?xml version="1.0" encoding="utf-8"?>
<ds:datastoreItem xmlns:ds="http://schemas.openxmlformats.org/officeDocument/2006/customXml" ds:itemID="{D93C0011-6C7B-4D9C-96A7-42F5F104FBB9}"/>
</file>

<file path=customXml/itemProps2.xml><?xml version="1.0" encoding="utf-8"?>
<ds:datastoreItem xmlns:ds="http://schemas.openxmlformats.org/officeDocument/2006/customXml" ds:itemID="{382845A2-1B68-4A0A-8D61-93FB4F81D7B9}"/>
</file>

<file path=customXml/itemProps3.xml><?xml version="1.0" encoding="utf-8"?>
<ds:datastoreItem xmlns:ds="http://schemas.openxmlformats.org/officeDocument/2006/customXml" ds:itemID="{1FF04D84-C22A-4F6E-BD91-765F9DE662A6}"/>
</file>

<file path=docProps/app.xml><?xml version="1.0" encoding="utf-8"?>
<Properties xmlns="http://schemas.openxmlformats.org/officeDocument/2006/extended-properties" xmlns:vt="http://schemas.openxmlformats.org/officeDocument/2006/docPropsVTypes">
  <TotalTime>2660</TotalTime>
  <Words>1688</Words>
  <Application>Microsoft Macintosh PowerPoint</Application>
  <PresentationFormat>寬螢幕</PresentationFormat>
  <Paragraphs>163</Paragraphs>
  <Slides>22</Slides>
  <Notes>0</Notes>
  <HiddenSlides>0</HiddenSlides>
  <MMClips>0</MMClips>
  <ScaleCrop>false</ScaleCrop>
  <HeadingPairs>
    <vt:vector size="6" baseType="variant">
      <vt:variant>
        <vt:lpstr>使用字型</vt:lpstr>
      </vt:variant>
      <vt:variant>
        <vt:i4>6</vt:i4>
      </vt:variant>
      <vt:variant>
        <vt:lpstr>佈景主題</vt:lpstr>
      </vt:variant>
      <vt:variant>
        <vt:i4>1</vt:i4>
      </vt:variant>
      <vt:variant>
        <vt:lpstr>投影片標題</vt:lpstr>
      </vt:variant>
      <vt:variant>
        <vt:i4>22</vt:i4>
      </vt:variant>
    </vt:vector>
  </HeadingPairs>
  <TitlesOfParts>
    <vt:vector size="29" baseType="lpstr">
      <vt:lpstr>Söhne</vt:lpstr>
      <vt:lpstr>Arial</vt:lpstr>
      <vt:lpstr>Calibri</vt:lpstr>
      <vt:lpstr>Calibri Light</vt:lpstr>
      <vt:lpstr>Cambria Math</vt:lpstr>
      <vt:lpstr>Times New Roman</vt:lpstr>
      <vt:lpstr>Office 佈景主題</vt:lpstr>
      <vt:lpstr>PowerPoint 簡報</vt:lpstr>
      <vt:lpstr>PowerPoint 簡報</vt:lpstr>
      <vt:lpstr>PowerPoint 簡報</vt:lpstr>
      <vt:lpstr>PowerPoint 簡報</vt:lpstr>
      <vt:lpstr>Ford&amp;Fulkerson’s Algorithm</vt:lpstr>
      <vt:lpstr>PowerPoint 簡報</vt:lpstr>
      <vt:lpstr>PowerPoint 簡報</vt:lpstr>
      <vt:lpstr>PowerPoint 簡報</vt:lpstr>
      <vt:lpstr>Dinitz Algorithm</vt:lpstr>
      <vt:lpstr>PowerPoint 簡報</vt:lpstr>
      <vt:lpstr>PowerPoint 簡報</vt:lpstr>
      <vt:lpstr>PowerPoint 簡報</vt:lpstr>
      <vt:lpstr>Compare</vt:lpstr>
      <vt:lpstr>PowerPoint 簡報</vt:lpstr>
      <vt:lpstr>Implementation of DA by Cherkassky</vt:lpstr>
      <vt:lpstr>PowerPoint 簡報</vt:lpstr>
      <vt:lpstr>PowerPoint 簡報</vt:lpstr>
      <vt:lpstr>PowerPoint 簡報</vt:lpstr>
      <vt:lpstr>On the Further Progress of Max - Flow Finding</vt:lpstr>
      <vt:lpstr>PowerPoint 簡報</vt:lpstr>
      <vt:lpstr>PowerPoint 簡報</vt:lpstr>
      <vt:lpstr>The end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王怡晶 WANG YI JING</dc:creator>
  <cp:lastModifiedBy>王怡晶 WANG YI JING</cp:lastModifiedBy>
  <cp:revision>19</cp:revision>
  <dcterms:created xsi:type="dcterms:W3CDTF">2023-06-19T07:21:17Z</dcterms:created>
  <dcterms:modified xsi:type="dcterms:W3CDTF">2023-06-21T04:04:39Z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0x01010006592AC0A2F4C24A95CC5D0BF496093D</vt:lpwstr>
  </property>
</Properties>
</file>